
<file path=[Content_Types].xml><?xml version="1.0" encoding="utf-8"?>
<Types xmlns="http://schemas.openxmlformats.org/package/2006/content-types">
  <Default Extension="xml" ContentType="application/xml"/>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s/slide3.xml" ContentType="application/vnd.openxmlformats-officedocument.presentationml.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1.xml" ContentType="application/vnd.openxmlformats-officedocument.presentationml.slideLayout+xml"/>
  <Override PartName="/ppt/slides/slide12.xml" ContentType="application/vnd.openxmlformats-officedocument.presentationml.slide+xml"/>
  <Override PartName="/ppt/slideLayouts/slideLayout5.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ableStyles.xml" ContentType="application/vnd.openxmlformats-officedocument.presentationml.tableStyles+xml"/>
  <Override PartName="/docProps/app.xml" ContentType="application/vnd.openxmlformats-officedocument.extended-properties+xml"/>
  <Override PartName="/ppt/slides/slide17.xml" ContentType="application/vnd.openxmlformats-officedocument.presentationml.slide+xml"/>
  <Override PartName="/ppt/viewProps.xml" ContentType="application/vnd.openxmlformats-officedocument.presentationml.viewProps+xml"/>
  <Override PartName="/ppt/notesSlides/notesSlide7.xml" ContentType="application/vnd.openxmlformats-officedocument.presentationml.notesSlide+xml"/>
  <Override PartName="/ppt/presentation.xml" ContentType="application/vnd.openxmlformats-officedocument.presentationml.presentation.main+xml"/>
  <Override PartName="/ppt/slides/slide8.xml" ContentType="application/vnd.openxmlformats-officedocument.presentationml.slide+xml"/>
  <Override PartName="/ppt/slideLayouts/slideLayout2.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docProps/core.xml" ContentType="application/vnd.openxmlformats-package.core-properties+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s/slide10.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Masters/slideMaster1.xml" ContentType="application/vnd.openxmlformats-officedocument.presentationml.slideMaster+xml"/>
  <Override PartName="/ppt/slides/slide2.xml" ContentType="application/vnd.openxmlformats-officedocument.presentationml.slide+xml"/>
  <Override PartName="/ppt/notesSlides/notesSlide6.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slides/slide20.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embedTrueTypeFonts="1" saveSubsetFonts="1">
  <p:sldMasterIdLst>
    <p:sldMasterId id="2147483648" r:id="rId1"/>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8288000" cy="10287000"/>
  <p:notesSz cx="6858000" cy="9144000"/>
  <p:defaultText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74" d="100"/>
          <a:sy n="74" d="100"/>
        </p:scale>
        <p:origin x="-1092" y="-90"/>
      </p:cViewPr>
      <p:guideLst>
        <p:guide pos="2160" orient="horz"/>
        <p:guide pos="2880"/>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esProps" Target="presProps.xml" /><Relationship Id="rId29" Type="http://schemas.openxmlformats.org/officeDocument/2006/relationships/tableStyles" Target="tableStyles.xml" /><Relationship Id="rId3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76043350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806037544"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8317865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49100252"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2143352509"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1262902508"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7736720" name="Slide Image Placeholder 1"/>
          <p:cNvSpPr>
            <a:spLocks noChangeAspect="1" noGrp="1" noRot="1"/>
          </p:cNvSpPr>
          <p:nvPr>
            <p:ph type="sldImg"/>
          </p:nvPr>
        </p:nvSpPr>
        <p:spPr bwMode="auto"/>
      </p:sp>
      <p:sp>
        <p:nvSpPr>
          <p:cNvPr id="1059854713" name="Notes Placeholder 2"/>
          <p:cNvSpPr>
            <a:spLocks noGrp="1"/>
          </p:cNvSpPr>
          <p:nvPr>
            <p:ph type="body" idx="1"/>
          </p:nvPr>
        </p:nvSpPr>
        <p:spPr bwMode="auto"/>
        <p:txBody>
          <a:bodyPr/>
          <a:lstStyle/>
          <a:p>
            <a:pPr>
              <a:defRPr/>
            </a:pPr>
            <a:endParaRPr/>
          </a:p>
        </p:txBody>
      </p:sp>
      <p:sp>
        <p:nvSpPr>
          <p:cNvPr id="1010939838" name="Slide Number Placeholder 3"/>
          <p:cNvSpPr>
            <a:spLocks noGrp="1"/>
          </p:cNvSpPr>
          <p:nvPr>
            <p:ph type="sldNum" sz="quarter" idx="10"/>
          </p:nvPr>
        </p:nvSpPr>
        <p:spPr bwMode="auto"/>
        <p:txBody>
          <a:bodyPr/>
          <a:lstStyle/>
          <a:p>
            <a:pPr>
              <a:defRPr/>
            </a:pPr>
            <a:fld id="{665EF736-9C93-27BD-2B12-C182F885AEEF}"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42210144" name="Slide Image Placeholder 1"/>
          <p:cNvSpPr>
            <a:spLocks noChangeAspect="1" noGrp="1" noRot="1"/>
          </p:cNvSpPr>
          <p:nvPr>
            <p:ph type="sldImg"/>
          </p:nvPr>
        </p:nvSpPr>
        <p:spPr bwMode="auto"/>
      </p:sp>
      <p:sp>
        <p:nvSpPr>
          <p:cNvPr id="1908843494" name="Notes Placeholder 2"/>
          <p:cNvSpPr>
            <a:spLocks noGrp="1"/>
          </p:cNvSpPr>
          <p:nvPr>
            <p:ph type="body" idx="1"/>
          </p:nvPr>
        </p:nvSpPr>
        <p:spPr bwMode="auto"/>
        <p:txBody>
          <a:bodyPr/>
          <a:lstStyle/>
          <a:p>
            <a:pPr>
              <a:defRPr/>
            </a:pPr>
            <a:endParaRPr/>
          </a:p>
        </p:txBody>
      </p:sp>
      <p:sp>
        <p:nvSpPr>
          <p:cNvPr id="1967338454" name="Slide Number Placeholder 3"/>
          <p:cNvSpPr>
            <a:spLocks noGrp="1"/>
          </p:cNvSpPr>
          <p:nvPr>
            <p:ph type="sldNum" sz="quarter" idx="10"/>
          </p:nvPr>
        </p:nvSpPr>
        <p:spPr bwMode="auto"/>
        <p:txBody>
          <a:bodyPr/>
          <a:lstStyle/>
          <a:p>
            <a:pPr>
              <a:defRPr/>
            </a:pPr>
            <a:fld id="{3D1DD9D1-50FE-C6CC-E64E-0B3C52A40B14}"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50341348" name="Slide Image Placeholder 1"/>
          <p:cNvSpPr>
            <a:spLocks noChangeAspect="1" noGrp="1" noRot="1"/>
          </p:cNvSpPr>
          <p:nvPr>
            <p:ph type="sldImg"/>
          </p:nvPr>
        </p:nvSpPr>
        <p:spPr bwMode="auto"/>
      </p:sp>
      <p:sp>
        <p:nvSpPr>
          <p:cNvPr id="1936758158" name="Notes Placeholder 2"/>
          <p:cNvSpPr>
            <a:spLocks noGrp="1"/>
          </p:cNvSpPr>
          <p:nvPr>
            <p:ph type="body" idx="1"/>
          </p:nvPr>
        </p:nvSpPr>
        <p:spPr bwMode="auto"/>
        <p:txBody>
          <a:bodyPr/>
          <a:lstStyle/>
          <a:p>
            <a:pPr>
              <a:defRPr/>
            </a:pPr>
            <a:endParaRPr/>
          </a:p>
        </p:txBody>
      </p:sp>
      <p:sp>
        <p:nvSpPr>
          <p:cNvPr id="1677459468" name="Slide Number Placeholder 3"/>
          <p:cNvSpPr>
            <a:spLocks noGrp="1"/>
          </p:cNvSpPr>
          <p:nvPr>
            <p:ph type="sldNum" sz="quarter" idx="10"/>
          </p:nvPr>
        </p:nvSpPr>
        <p:spPr bwMode="auto"/>
        <p:txBody>
          <a:bodyPr/>
          <a:lstStyle/>
          <a:p>
            <a:pPr>
              <a:defRPr/>
            </a:pPr>
            <a:fld id="{C6E95462-22B6-CDD8-251C-E9D9EC02E330}"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65306617" name="Slide Image Placeholder 1"/>
          <p:cNvSpPr>
            <a:spLocks noChangeAspect="1" noGrp="1" noRot="1"/>
          </p:cNvSpPr>
          <p:nvPr>
            <p:ph type="sldImg"/>
          </p:nvPr>
        </p:nvSpPr>
        <p:spPr bwMode="auto"/>
      </p:sp>
      <p:sp>
        <p:nvSpPr>
          <p:cNvPr id="1129730503" name="Notes Placeholder 2"/>
          <p:cNvSpPr>
            <a:spLocks noGrp="1"/>
          </p:cNvSpPr>
          <p:nvPr>
            <p:ph type="body" idx="1"/>
          </p:nvPr>
        </p:nvSpPr>
        <p:spPr bwMode="auto"/>
        <p:txBody>
          <a:bodyPr/>
          <a:lstStyle/>
          <a:p>
            <a:pPr>
              <a:defRPr/>
            </a:pPr>
            <a:endParaRPr/>
          </a:p>
        </p:txBody>
      </p:sp>
      <p:sp>
        <p:nvSpPr>
          <p:cNvPr id="1581188892" name="Slide Number Placeholder 3"/>
          <p:cNvSpPr>
            <a:spLocks noGrp="1"/>
          </p:cNvSpPr>
          <p:nvPr>
            <p:ph type="sldNum" sz="quarter" idx="10"/>
          </p:nvPr>
        </p:nvSpPr>
        <p:spPr bwMode="auto"/>
        <p:txBody>
          <a:bodyPr/>
          <a:lstStyle/>
          <a:p>
            <a:pPr>
              <a:defRPr/>
            </a:pPr>
            <a:fld id="{495BD547-15C6-1EBD-F590-812DB0BE75E1}"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50988409" name="Slide Image Placeholder 1"/>
          <p:cNvSpPr>
            <a:spLocks noChangeAspect="1" noGrp="1" noRot="1"/>
          </p:cNvSpPr>
          <p:nvPr>
            <p:ph type="sldImg"/>
          </p:nvPr>
        </p:nvSpPr>
        <p:spPr bwMode="auto"/>
      </p:sp>
      <p:sp>
        <p:nvSpPr>
          <p:cNvPr id="661381744" name="Notes Placeholder 2"/>
          <p:cNvSpPr>
            <a:spLocks noGrp="1"/>
          </p:cNvSpPr>
          <p:nvPr>
            <p:ph type="body" idx="1"/>
          </p:nvPr>
        </p:nvSpPr>
        <p:spPr bwMode="auto"/>
        <p:txBody>
          <a:bodyPr/>
          <a:lstStyle/>
          <a:p>
            <a:pPr>
              <a:defRPr/>
            </a:pPr>
            <a:endParaRPr/>
          </a:p>
        </p:txBody>
      </p:sp>
      <p:sp>
        <p:nvSpPr>
          <p:cNvPr id="1889504446" name="Slide Number Placeholder 3"/>
          <p:cNvSpPr>
            <a:spLocks noGrp="1"/>
          </p:cNvSpPr>
          <p:nvPr>
            <p:ph type="sldNum" sz="quarter" idx="10"/>
          </p:nvPr>
        </p:nvSpPr>
        <p:spPr bwMode="auto"/>
        <p:txBody>
          <a:bodyPr/>
          <a:lstStyle/>
          <a:p>
            <a:pPr>
              <a:defRPr/>
            </a:pPr>
            <a:fld id="{9F5E77BF-579A-A031-99D6-3964580D59AF}"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00445060" name="Slide Image Placeholder 1"/>
          <p:cNvSpPr>
            <a:spLocks noChangeAspect="1" noGrp="1" noRot="1"/>
          </p:cNvSpPr>
          <p:nvPr>
            <p:ph type="sldImg"/>
          </p:nvPr>
        </p:nvSpPr>
        <p:spPr bwMode="auto"/>
      </p:sp>
      <p:sp>
        <p:nvSpPr>
          <p:cNvPr id="137611182" name="Notes Placeholder 2"/>
          <p:cNvSpPr>
            <a:spLocks noGrp="1"/>
          </p:cNvSpPr>
          <p:nvPr>
            <p:ph type="body" idx="1"/>
          </p:nvPr>
        </p:nvSpPr>
        <p:spPr bwMode="auto"/>
        <p:txBody>
          <a:bodyPr/>
          <a:lstStyle/>
          <a:p>
            <a:pPr>
              <a:defRPr/>
            </a:pPr>
            <a:endParaRPr/>
          </a:p>
        </p:txBody>
      </p:sp>
      <p:sp>
        <p:nvSpPr>
          <p:cNvPr id="360466222" name="Slide Number Placeholder 3"/>
          <p:cNvSpPr>
            <a:spLocks noGrp="1"/>
          </p:cNvSpPr>
          <p:nvPr>
            <p:ph type="sldNum" sz="quarter" idx="10"/>
          </p:nvPr>
        </p:nvSpPr>
        <p:spPr bwMode="auto"/>
        <p:txBody>
          <a:bodyPr/>
          <a:lstStyle/>
          <a:p>
            <a:pPr>
              <a:defRPr/>
            </a:pPr>
            <a:fld id="{47DDF09C-5019-5B39-EFD5-A5D0D0DB6D4D}"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42432909" name="Slide Image Placeholder 1"/>
          <p:cNvSpPr>
            <a:spLocks noChangeAspect="1" noGrp="1" noRot="1"/>
          </p:cNvSpPr>
          <p:nvPr>
            <p:ph type="sldImg"/>
          </p:nvPr>
        </p:nvSpPr>
        <p:spPr bwMode="auto"/>
      </p:sp>
      <p:sp>
        <p:nvSpPr>
          <p:cNvPr id="1648852325" name="Notes Placeholder 2"/>
          <p:cNvSpPr>
            <a:spLocks noGrp="1"/>
          </p:cNvSpPr>
          <p:nvPr>
            <p:ph type="body" idx="1"/>
          </p:nvPr>
        </p:nvSpPr>
        <p:spPr bwMode="auto"/>
        <p:txBody>
          <a:bodyPr/>
          <a:lstStyle/>
          <a:p>
            <a:pPr>
              <a:defRPr/>
            </a:pPr>
            <a:endParaRPr/>
          </a:p>
        </p:txBody>
      </p:sp>
      <p:sp>
        <p:nvSpPr>
          <p:cNvPr id="1721853078" name="Slide Number Placeholder 3"/>
          <p:cNvSpPr>
            <a:spLocks noGrp="1"/>
          </p:cNvSpPr>
          <p:nvPr>
            <p:ph type="sldNum" sz="quarter" idx="10"/>
          </p:nvPr>
        </p:nvSpPr>
        <p:spPr bwMode="auto"/>
        <p:txBody>
          <a:bodyPr/>
          <a:lstStyle/>
          <a:p>
            <a:pPr>
              <a:defRPr/>
            </a:pPr>
            <a:fld id="{195964B6-0F05-3346-EE51-E27C02AE39C3}"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55531903" name="Slide Image Placeholder 1"/>
          <p:cNvSpPr>
            <a:spLocks noChangeAspect="1" noGrp="1" noRot="1"/>
          </p:cNvSpPr>
          <p:nvPr>
            <p:ph type="sldImg"/>
          </p:nvPr>
        </p:nvSpPr>
        <p:spPr bwMode="auto"/>
      </p:sp>
      <p:sp>
        <p:nvSpPr>
          <p:cNvPr id="1127204383" name="Notes Placeholder 2"/>
          <p:cNvSpPr>
            <a:spLocks noGrp="1"/>
          </p:cNvSpPr>
          <p:nvPr>
            <p:ph type="body" idx="1"/>
          </p:nvPr>
        </p:nvSpPr>
        <p:spPr bwMode="auto"/>
        <p:txBody>
          <a:bodyPr/>
          <a:lstStyle/>
          <a:p>
            <a:pPr>
              <a:defRPr/>
            </a:pPr>
            <a:endParaRPr/>
          </a:p>
        </p:txBody>
      </p:sp>
      <p:sp>
        <p:nvSpPr>
          <p:cNvPr id="1676929945" name="Slide Number Placeholder 3"/>
          <p:cNvSpPr>
            <a:spLocks noGrp="1"/>
          </p:cNvSpPr>
          <p:nvPr>
            <p:ph type="sldNum" sz="quarter" idx="10"/>
          </p:nvPr>
        </p:nvSpPr>
        <p:spPr bwMode="auto"/>
        <p:txBody>
          <a:bodyPr/>
          <a:lstStyle/>
          <a:p>
            <a:pPr>
              <a:defRPr/>
            </a:pPr>
            <a:fld id="{DEF1C338-DF3B-FA1C-A849-4A0F925C03A3}"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85967785" name="Slide Image Placeholder 1"/>
          <p:cNvSpPr>
            <a:spLocks noChangeAspect="1" noGrp="1" noRot="1"/>
          </p:cNvSpPr>
          <p:nvPr>
            <p:ph type="sldImg"/>
          </p:nvPr>
        </p:nvSpPr>
        <p:spPr bwMode="auto"/>
      </p:sp>
      <p:sp>
        <p:nvSpPr>
          <p:cNvPr id="608657802" name="Notes Placeholder 2"/>
          <p:cNvSpPr>
            <a:spLocks noGrp="1"/>
          </p:cNvSpPr>
          <p:nvPr>
            <p:ph type="body" idx="1"/>
          </p:nvPr>
        </p:nvSpPr>
        <p:spPr bwMode="auto"/>
        <p:txBody>
          <a:bodyPr/>
          <a:lstStyle/>
          <a:p>
            <a:pPr>
              <a:defRPr/>
            </a:pPr>
            <a:endParaRPr/>
          </a:p>
        </p:txBody>
      </p:sp>
      <p:sp>
        <p:nvSpPr>
          <p:cNvPr id="254683152" name="Slide Number Placeholder 3"/>
          <p:cNvSpPr>
            <a:spLocks noGrp="1"/>
          </p:cNvSpPr>
          <p:nvPr>
            <p:ph type="sldNum" sz="quarter" idx="10"/>
          </p:nvPr>
        </p:nvSpPr>
        <p:spPr bwMode="auto"/>
        <p:txBody>
          <a:bodyPr/>
          <a:lstStyle/>
          <a:p>
            <a:pPr>
              <a:defRPr/>
            </a:pPr>
            <a:fld id="{2C6D1A76-2E85-7386-2CC7-29C3AC6A852D}"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6527852" name="Slide Image Placeholder 1"/>
          <p:cNvSpPr>
            <a:spLocks noChangeAspect="1" noGrp="1" noRot="1"/>
          </p:cNvSpPr>
          <p:nvPr>
            <p:ph type="sldImg"/>
          </p:nvPr>
        </p:nvSpPr>
        <p:spPr bwMode="auto"/>
      </p:sp>
      <p:sp>
        <p:nvSpPr>
          <p:cNvPr id="2011673747" name="Notes Placeholder 2"/>
          <p:cNvSpPr>
            <a:spLocks noGrp="1"/>
          </p:cNvSpPr>
          <p:nvPr>
            <p:ph type="body" idx="1"/>
          </p:nvPr>
        </p:nvSpPr>
        <p:spPr bwMode="auto"/>
        <p:txBody>
          <a:bodyPr/>
          <a:lstStyle/>
          <a:p>
            <a:pPr>
              <a:defRPr/>
            </a:pPr>
            <a:endParaRPr/>
          </a:p>
        </p:txBody>
      </p:sp>
      <p:sp>
        <p:nvSpPr>
          <p:cNvPr id="273504963" name="Slide Number Placeholder 3"/>
          <p:cNvSpPr>
            <a:spLocks noGrp="1"/>
          </p:cNvSpPr>
          <p:nvPr>
            <p:ph type="sldNum" sz="quarter" idx="10"/>
          </p:nvPr>
        </p:nvSpPr>
        <p:spPr bwMode="auto"/>
        <p:txBody>
          <a:bodyPr/>
          <a:lstStyle/>
          <a:p>
            <a:pPr>
              <a:defRPr/>
            </a:pPr>
            <a:fld id="{88BB99DF-B84F-FF6B-1C94-33F5BEF93B27}"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67874050" name="Slide Image Placeholder 1"/>
          <p:cNvSpPr>
            <a:spLocks noChangeAspect="1" noGrp="1" noRot="1"/>
          </p:cNvSpPr>
          <p:nvPr>
            <p:ph type="sldImg"/>
          </p:nvPr>
        </p:nvSpPr>
        <p:spPr bwMode="auto"/>
      </p:sp>
      <p:sp>
        <p:nvSpPr>
          <p:cNvPr id="1069522053" name="Notes Placeholder 2"/>
          <p:cNvSpPr>
            <a:spLocks noGrp="1"/>
          </p:cNvSpPr>
          <p:nvPr>
            <p:ph type="body" idx="1"/>
          </p:nvPr>
        </p:nvSpPr>
        <p:spPr bwMode="auto"/>
        <p:txBody>
          <a:bodyPr/>
          <a:lstStyle/>
          <a:p>
            <a:pPr>
              <a:defRPr/>
            </a:pPr>
            <a:endParaRPr/>
          </a:p>
        </p:txBody>
      </p:sp>
      <p:sp>
        <p:nvSpPr>
          <p:cNvPr id="1002914482" name="Slide Number Placeholder 3"/>
          <p:cNvSpPr>
            <a:spLocks noGrp="1"/>
          </p:cNvSpPr>
          <p:nvPr>
            <p:ph type="sldNum" sz="quarter" idx="10"/>
          </p:nvPr>
        </p:nvSpPr>
        <p:spPr bwMode="auto"/>
        <p:txBody>
          <a:bodyPr/>
          <a:lstStyle/>
          <a:p>
            <a:pPr>
              <a:defRPr/>
            </a:pPr>
            <a:fld id="{BFE1F335-AF91-4B09-978C-28577EC94651}"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15592678" name="Slide Image Placeholder 1"/>
          <p:cNvSpPr>
            <a:spLocks noChangeAspect="1" noGrp="1" noRot="1"/>
          </p:cNvSpPr>
          <p:nvPr>
            <p:ph type="sldImg"/>
          </p:nvPr>
        </p:nvSpPr>
        <p:spPr bwMode="auto"/>
      </p:sp>
      <p:sp>
        <p:nvSpPr>
          <p:cNvPr id="1035232240" name="Notes Placeholder 2"/>
          <p:cNvSpPr>
            <a:spLocks noGrp="1"/>
          </p:cNvSpPr>
          <p:nvPr>
            <p:ph type="body" idx="1"/>
          </p:nvPr>
        </p:nvSpPr>
        <p:spPr bwMode="auto"/>
        <p:txBody>
          <a:bodyPr/>
          <a:lstStyle/>
          <a:p>
            <a:pPr>
              <a:defRPr/>
            </a:pPr>
            <a:endParaRPr/>
          </a:p>
        </p:txBody>
      </p:sp>
      <p:sp>
        <p:nvSpPr>
          <p:cNvPr id="1366342768" name="Slide Number Placeholder 3"/>
          <p:cNvSpPr>
            <a:spLocks noGrp="1"/>
          </p:cNvSpPr>
          <p:nvPr>
            <p:ph type="sldNum" sz="quarter" idx="10"/>
          </p:nvPr>
        </p:nvSpPr>
        <p:spPr bwMode="auto"/>
        <p:txBody>
          <a:bodyPr/>
          <a:lstStyle/>
          <a:p>
            <a:pPr>
              <a:defRPr/>
            </a:pPr>
            <a:fld id="{DA8185AC-F03B-9C58-2E06-561C9736EAB7}"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02051620" name="Slide Image Placeholder 1"/>
          <p:cNvSpPr>
            <a:spLocks noChangeAspect="1" noGrp="1" noRot="1"/>
          </p:cNvSpPr>
          <p:nvPr>
            <p:ph type="sldImg"/>
          </p:nvPr>
        </p:nvSpPr>
        <p:spPr bwMode="auto"/>
      </p:sp>
      <p:sp>
        <p:nvSpPr>
          <p:cNvPr id="1873402951" name="Notes Placeholder 2"/>
          <p:cNvSpPr>
            <a:spLocks noGrp="1"/>
          </p:cNvSpPr>
          <p:nvPr>
            <p:ph type="body" idx="1"/>
          </p:nvPr>
        </p:nvSpPr>
        <p:spPr bwMode="auto"/>
        <p:txBody>
          <a:bodyPr/>
          <a:lstStyle/>
          <a:p>
            <a:pPr>
              <a:defRPr/>
            </a:pPr>
            <a:endParaRPr/>
          </a:p>
        </p:txBody>
      </p:sp>
      <p:sp>
        <p:nvSpPr>
          <p:cNvPr id="1978103619" name="Slide Number Placeholder 3"/>
          <p:cNvSpPr>
            <a:spLocks noGrp="1"/>
          </p:cNvSpPr>
          <p:nvPr>
            <p:ph type="sldNum" sz="quarter" idx="10"/>
          </p:nvPr>
        </p:nvSpPr>
        <p:spPr bwMode="auto"/>
        <p:txBody>
          <a:bodyPr/>
          <a:lstStyle/>
          <a:p>
            <a:pPr>
              <a:defRPr/>
            </a:pPr>
            <a:fld id="{99363A2E-4CA5-CF8E-80B7-0C0762347661}"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60240383" name="Slide Image Placeholder 1"/>
          <p:cNvSpPr>
            <a:spLocks noChangeAspect="1" noGrp="1" noRot="1"/>
          </p:cNvSpPr>
          <p:nvPr>
            <p:ph type="sldImg"/>
          </p:nvPr>
        </p:nvSpPr>
        <p:spPr bwMode="auto"/>
      </p:sp>
      <p:sp>
        <p:nvSpPr>
          <p:cNvPr id="298339364" name="Notes Placeholder 2"/>
          <p:cNvSpPr>
            <a:spLocks noGrp="1"/>
          </p:cNvSpPr>
          <p:nvPr>
            <p:ph type="body" idx="1"/>
          </p:nvPr>
        </p:nvSpPr>
        <p:spPr bwMode="auto"/>
        <p:txBody>
          <a:bodyPr/>
          <a:lstStyle/>
          <a:p>
            <a:pPr>
              <a:defRPr/>
            </a:pPr>
            <a:endParaRPr/>
          </a:p>
        </p:txBody>
      </p:sp>
      <p:sp>
        <p:nvSpPr>
          <p:cNvPr id="132461918" name="Slide Number Placeholder 3"/>
          <p:cNvSpPr>
            <a:spLocks noGrp="1"/>
          </p:cNvSpPr>
          <p:nvPr>
            <p:ph type="sldNum" sz="quarter" idx="10"/>
          </p:nvPr>
        </p:nvSpPr>
        <p:spPr bwMode="auto"/>
        <p:txBody>
          <a:bodyPr/>
          <a:lstStyle/>
          <a:p>
            <a:pPr>
              <a:defRPr/>
            </a:pPr>
            <a:fld id="{3A72DF11-056F-2A49-FEEE-165BB0D519BD}"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12503424" name="Slide Image Placeholder 1"/>
          <p:cNvSpPr>
            <a:spLocks noChangeAspect="1" noGrp="1" noRot="1"/>
          </p:cNvSpPr>
          <p:nvPr>
            <p:ph type="sldImg"/>
          </p:nvPr>
        </p:nvSpPr>
        <p:spPr bwMode="auto"/>
      </p:sp>
      <p:sp>
        <p:nvSpPr>
          <p:cNvPr id="1531441743" name="Notes Placeholder 2"/>
          <p:cNvSpPr>
            <a:spLocks noGrp="1"/>
          </p:cNvSpPr>
          <p:nvPr>
            <p:ph type="body" idx="1"/>
          </p:nvPr>
        </p:nvSpPr>
        <p:spPr bwMode="auto"/>
        <p:txBody>
          <a:bodyPr/>
          <a:lstStyle/>
          <a:p>
            <a:pPr>
              <a:defRPr/>
            </a:pPr>
            <a:endParaRPr/>
          </a:p>
        </p:txBody>
      </p:sp>
      <p:sp>
        <p:nvSpPr>
          <p:cNvPr id="2004941826" name="Slide Number Placeholder 3"/>
          <p:cNvSpPr>
            <a:spLocks noGrp="1"/>
          </p:cNvSpPr>
          <p:nvPr>
            <p:ph type="sldNum" sz="quarter" idx="10"/>
          </p:nvPr>
        </p:nvSpPr>
        <p:spPr bwMode="auto"/>
        <p:txBody>
          <a:bodyPr/>
          <a:lstStyle/>
          <a:p>
            <a:pPr>
              <a:defRPr/>
            </a:pPr>
            <a:fld id="{F782868B-F3D8-AE29-67F6-0F2CCE3CA5A5}" type="slidenum">
              <a:rPr/>
              <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75464835" name="Slide Image Placeholder 1"/>
          <p:cNvSpPr>
            <a:spLocks noChangeAspect="1" noGrp="1" noRot="1"/>
          </p:cNvSpPr>
          <p:nvPr>
            <p:ph type="sldImg"/>
          </p:nvPr>
        </p:nvSpPr>
        <p:spPr bwMode="auto"/>
      </p:sp>
      <p:sp>
        <p:nvSpPr>
          <p:cNvPr id="1937368584" name="Notes Placeholder 2"/>
          <p:cNvSpPr>
            <a:spLocks noGrp="1"/>
          </p:cNvSpPr>
          <p:nvPr>
            <p:ph type="body" idx="1"/>
          </p:nvPr>
        </p:nvSpPr>
        <p:spPr bwMode="auto"/>
        <p:txBody>
          <a:bodyPr/>
          <a:lstStyle/>
          <a:p>
            <a:pPr>
              <a:defRPr/>
            </a:pPr>
            <a:endParaRPr/>
          </a:p>
        </p:txBody>
      </p:sp>
      <p:sp>
        <p:nvSpPr>
          <p:cNvPr id="1954455411" name="Slide Number Placeholder 3"/>
          <p:cNvSpPr>
            <a:spLocks noGrp="1"/>
          </p:cNvSpPr>
          <p:nvPr>
            <p:ph type="sldNum" sz="quarter" idx="10"/>
          </p:nvPr>
        </p:nvSpPr>
        <p:spPr bwMode="auto"/>
        <p:txBody>
          <a:bodyPr/>
          <a:lstStyle/>
          <a:p>
            <a:pPr>
              <a:defRPr/>
            </a:pPr>
            <a:fld id="{F165F792-4EF7-2610-F928-7D7C3C8BA31B}"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57399791" name="Slide Image Placeholder 1"/>
          <p:cNvSpPr>
            <a:spLocks noChangeAspect="1" noGrp="1" noRot="1"/>
          </p:cNvSpPr>
          <p:nvPr>
            <p:ph type="sldImg"/>
          </p:nvPr>
        </p:nvSpPr>
        <p:spPr bwMode="auto"/>
      </p:sp>
      <p:sp>
        <p:nvSpPr>
          <p:cNvPr id="125528586" name="Notes Placeholder 2"/>
          <p:cNvSpPr>
            <a:spLocks noGrp="1"/>
          </p:cNvSpPr>
          <p:nvPr>
            <p:ph type="body" idx="1"/>
          </p:nvPr>
        </p:nvSpPr>
        <p:spPr bwMode="auto"/>
        <p:txBody>
          <a:bodyPr/>
          <a:lstStyle/>
          <a:p>
            <a:pPr>
              <a:defRPr/>
            </a:pPr>
            <a:endParaRPr/>
          </a:p>
        </p:txBody>
      </p:sp>
      <p:sp>
        <p:nvSpPr>
          <p:cNvPr id="143420716" name="Slide Number Placeholder 3"/>
          <p:cNvSpPr>
            <a:spLocks noGrp="1"/>
          </p:cNvSpPr>
          <p:nvPr>
            <p:ph type="sldNum" sz="quarter" idx="10"/>
          </p:nvPr>
        </p:nvSpPr>
        <p:spPr bwMode="auto"/>
        <p:txBody>
          <a:bodyPr/>
          <a:lstStyle/>
          <a:p>
            <a:pPr>
              <a:defRPr/>
            </a:pPr>
            <a:fld id="{27DC4414-A115-6D0F-FCC5-E3E6C3E00890}"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193942" name="Slide Image Placeholder 1"/>
          <p:cNvSpPr>
            <a:spLocks noChangeAspect="1" noGrp="1" noRot="1"/>
          </p:cNvSpPr>
          <p:nvPr>
            <p:ph type="sldImg"/>
          </p:nvPr>
        </p:nvSpPr>
        <p:spPr bwMode="auto"/>
      </p:sp>
      <p:sp>
        <p:nvSpPr>
          <p:cNvPr id="785180333" name="Notes Placeholder 2"/>
          <p:cNvSpPr>
            <a:spLocks noGrp="1"/>
          </p:cNvSpPr>
          <p:nvPr>
            <p:ph type="body" idx="1"/>
          </p:nvPr>
        </p:nvSpPr>
        <p:spPr bwMode="auto"/>
        <p:txBody>
          <a:bodyPr/>
          <a:lstStyle/>
          <a:p>
            <a:pPr>
              <a:defRPr/>
            </a:pPr>
            <a:endParaRPr/>
          </a:p>
        </p:txBody>
      </p:sp>
      <p:sp>
        <p:nvSpPr>
          <p:cNvPr id="564518111" name="Slide Number Placeholder 3"/>
          <p:cNvSpPr>
            <a:spLocks noGrp="1"/>
          </p:cNvSpPr>
          <p:nvPr>
            <p:ph type="sldNum" sz="quarter" idx="10"/>
          </p:nvPr>
        </p:nvSpPr>
        <p:spPr bwMode="auto"/>
        <p:txBody>
          <a:bodyPr/>
          <a:lstStyle/>
          <a:p>
            <a:pPr>
              <a:defRPr/>
            </a:pPr>
            <a:fld id="{5EC32B59-E873-68EB-81D1-018B398C0399}"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72667391" name="Slide Image Placeholder 1"/>
          <p:cNvSpPr>
            <a:spLocks noChangeAspect="1" noGrp="1" noRot="1"/>
          </p:cNvSpPr>
          <p:nvPr>
            <p:ph type="sldImg"/>
          </p:nvPr>
        </p:nvSpPr>
        <p:spPr bwMode="auto"/>
      </p:sp>
      <p:sp>
        <p:nvSpPr>
          <p:cNvPr id="23972846" name="Notes Placeholder 2"/>
          <p:cNvSpPr>
            <a:spLocks noGrp="1"/>
          </p:cNvSpPr>
          <p:nvPr>
            <p:ph type="body" idx="1"/>
          </p:nvPr>
        </p:nvSpPr>
        <p:spPr bwMode="auto"/>
        <p:txBody>
          <a:bodyPr/>
          <a:lstStyle/>
          <a:p>
            <a:pPr>
              <a:defRPr/>
            </a:pPr>
            <a:endParaRPr/>
          </a:p>
        </p:txBody>
      </p:sp>
      <p:sp>
        <p:nvSpPr>
          <p:cNvPr id="1930622429" name="Slide Number Placeholder 3"/>
          <p:cNvSpPr>
            <a:spLocks noGrp="1"/>
          </p:cNvSpPr>
          <p:nvPr>
            <p:ph type="sldNum" sz="quarter" idx="10"/>
          </p:nvPr>
        </p:nvSpPr>
        <p:spPr bwMode="auto"/>
        <p:txBody>
          <a:bodyPr/>
          <a:lstStyle/>
          <a:p>
            <a:pPr>
              <a:defRPr/>
            </a:pPr>
            <a:fld id="{3B1DD90D-598B-31A0-A29F-8D0684851B6B}"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67062641" name="Slide Image Placeholder 1"/>
          <p:cNvSpPr>
            <a:spLocks noChangeAspect="1" noGrp="1" noRot="1"/>
          </p:cNvSpPr>
          <p:nvPr>
            <p:ph type="sldImg"/>
          </p:nvPr>
        </p:nvSpPr>
        <p:spPr bwMode="auto"/>
      </p:sp>
      <p:sp>
        <p:nvSpPr>
          <p:cNvPr id="1787954735" name="Notes Placeholder 2"/>
          <p:cNvSpPr>
            <a:spLocks noGrp="1"/>
          </p:cNvSpPr>
          <p:nvPr>
            <p:ph type="body" idx="1"/>
          </p:nvPr>
        </p:nvSpPr>
        <p:spPr bwMode="auto"/>
        <p:txBody>
          <a:bodyPr/>
          <a:lstStyle/>
          <a:p>
            <a:pPr>
              <a:defRPr/>
            </a:pPr>
            <a:endParaRPr/>
          </a:p>
        </p:txBody>
      </p:sp>
      <p:sp>
        <p:nvSpPr>
          <p:cNvPr id="2013318130" name="Slide Number Placeholder 3"/>
          <p:cNvSpPr>
            <a:spLocks noGrp="1"/>
          </p:cNvSpPr>
          <p:nvPr>
            <p:ph type="sldNum" sz="quarter" idx="10"/>
          </p:nvPr>
        </p:nvSpPr>
        <p:spPr bwMode="auto"/>
        <p:txBody>
          <a:bodyPr/>
          <a:lstStyle/>
          <a:p>
            <a:pPr>
              <a:defRPr/>
            </a:pPr>
            <a:fld id="{29C30E85-5A91-9658-F2EE-4DAEBD6C9A0D}"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04586874" name="Slide Image Placeholder 1"/>
          <p:cNvSpPr>
            <a:spLocks noChangeAspect="1" noGrp="1" noRot="1"/>
          </p:cNvSpPr>
          <p:nvPr>
            <p:ph type="sldImg"/>
          </p:nvPr>
        </p:nvSpPr>
        <p:spPr bwMode="auto"/>
      </p:sp>
      <p:sp>
        <p:nvSpPr>
          <p:cNvPr id="137891349" name="Notes Placeholder 2"/>
          <p:cNvSpPr>
            <a:spLocks noGrp="1"/>
          </p:cNvSpPr>
          <p:nvPr>
            <p:ph type="body" idx="1"/>
          </p:nvPr>
        </p:nvSpPr>
        <p:spPr bwMode="auto"/>
        <p:txBody>
          <a:bodyPr/>
          <a:lstStyle/>
          <a:p>
            <a:pPr>
              <a:defRPr/>
            </a:pPr>
            <a:endParaRPr/>
          </a:p>
        </p:txBody>
      </p:sp>
      <p:sp>
        <p:nvSpPr>
          <p:cNvPr id="1983838529" name="Slide Number Placeholder 3"/>
          <p:cNvSpPr>
            <a:spLocks noGrp="1"/>
          </p:cNvSpPr>
          <p:nvPr>
            <p:ph type="sldNum" sz="quarter" idx="10"/>
          </p:nvPr>
        </p:nvSpPr>
        <p:spPr bwMode="auto"/>
        <p:txBody>
          <a:bodyPr/>
          <a:lstStyle/>
          <a:p>
            <a:pPr>
              <a:defRPr/>
            </a:pPr>
            <a:fld id="{6BF14984-46E0-C046-1C92-0829707A1622}"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5893681" name="Slide Image Placeholder 1"/>
          <p:cNvSpPr>
            <a:spLocks noChangeAspect="1" noGrp="1" noRot="1"/>
          </p:cNvSpPr>
          <p:nvPr>
            <p:ph type="sldImg"/>
          </p:nvPr>
        </p:nvSpPr>
        <p:spPr bwMode="auto"/>
      </p:sp>
      <p:sp>
        <p:nvSpPr>
          <p:cNvPr id="793509547" name="Notes Placeholder 2"/>
          <p:cNvSpPr>
            <a:spLocks noGrp="1"/>
          </p:cNvSpPr>
          <p:nvPr>
            <p:ph type="body" idx="1"/>
          </p:nvPr>
        </p:nvSpPr>
        <p:spPr bwMode="auto"/>
        <p:txBody>
          <a:bodyPr/>
          <a:lstStyle/>
          <a:p>
            <a:pPr>
              <a:defRPr/>
            </a:pPr>
            <a:endParaRPr/>
          </a:p>
        </p:txBody>
      </p:sp>
      <p:sp>
        <p:nvSpPr>
          <p:cNvPr id="1756149207" name="Slide Number Placeholder 3"/>
          <p:cNvSpPr>
            <a:spLocks noGrp="1"/>
          </p:cNvSpPr>
          <p:nvPr>
            <p:ph type="sldNum" sz="quarter" idx="10"/>
          </p:nvPr>
        </p:nvSpPr>
        <p:spPr bwMode="auto"/>
        <p:txBody>
          <a:bodyPr/>
          <a:lstStyle/>
          <a:p>
            <a:pPr>
              <a:defRPr/>
            </a:pPr>
            <a:fld id="{D0438478-B9D9-CCE8-2F64-9FEDAC129053}"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19471632" name="Slide Image Placeholder 1"/>
          <p:cNvSpPr>
            <a:spLocks noChangeAspect="1" noGrp="1" noRot="1"/>
          </p:cNvSpPr>
          <p:nvPr>
            <p:ph type="sldImg"/>
          </p:nvPr>
        </p:nvSpPr>
        <p:spPr bwMode="auto"/>
      </p:sp>
      <p:sp>
        <p:nvSpPr>
          <p:cNvPr id="916245153" name="Notes Placeholder 2"/>
          <p:cNvSpPr>
            <a:spLocks noGrp="1"/>
          </p:cNvSpPr>
          <p:nvPr>
            <p:ph type="body" idx="1"/>
          </p:nvPr>
        </p:nvSpPr>
        <p:spPr bwMode="auto"/>
        <p:txBody>
          <a:bodyPr/>
          <a:lstStyle/>
          <a:p>
            <a:pPr>
              <a:defRPr/>
            </a:pPr>
            <a:endParaRPr/>
          </a:p>
        </p:txBody>
      </p:sp>
      <p:sp>
        <p:nvSpPr>
          <p:cNvPr id="1979742935" name="Slide Number Placeholder 3"/>
          <p:cNvSpPr>
            <a:spLocks noGrp="1"/>
          </p:cNvSpPr>
          <p:nvPr>
            <p:ph type="sldNum" sz="quarter" idx="10"/>
          </p:nvPr>
        </p:nvSpPr>
        <p:spPr bwMode="auto"/>
        <p:txBody>
          <a:bodyPr/>
          <a:lstStyle/>
          <a:p>
            <a:pPr>
              <a:defRPr/>
            </a:pPr>
            <a:fld id="{CBA5CC2A-4148-356B-56FA-996D153A3827}"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Slide">
    <p:spTree>
      <p:nvGrpSpPr>
        <p:cNvPr id="1" name=""/>
        <p:cNvGrpSpPr/>
        <p:nvPr/>
      </p:nvGrpSpPr>
      <p:grpSpPr bwMode="auto">
        <a:xfrm>
          <a:off x="0" y="0"/>
          <a:ext cx="0" cy="0"/>
          <a:chOff x="0" y="0"/>
          <a:chExt cx="0" cy="0"/>
        </a:xfrm>
      </p:grpSpPr>
      <p:sp>
        <p:nvSpPr>
          <p:cNvPr id="1190616521"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lang="en-US"/>
          </a:p>
        </p:txBody>
      </p:sp>
      <p:sp>
        <p:nvSpPr>
          <p:cNvPr id="114191634"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en-US"/>
          </a:p>
        </p:txBody>
      </p:sp>
      <p:sp>
        <p:nvSpPr>
          <p:cNvPr id="1672919810"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35342763" name="Footer Placeholder 4"/>
          <p:cNvSpPr>
            <a:spLocks noGrp="1"/>
          </p:cNvSpPr>
          <p:nvPr>
            <p:ph type="ftr" sz="quarter" idx="11"/>
          </p:nvPr>
        </p:nvSpPr>
        <p:spPr bwMode="auto"/>
        <p:txBody>
          <a:bodyPr/>
          <a:lstStyle/>
          <a:p>
            <a:pPr>
              <a:defRPr/>
            </a:pPr>
            <a:endParaRPr lang="en-US"/>
          </a:p>
        </p:txBody>
      </p:sp>
      <p:sp>
        <p:nvSpPr>
          <p:cNvPr id="1206138489"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1650807377" name="Title 1"/>
          <p:cNvSpPr>
            <a:spLocks noGrp="1"/>
          </p:cNvSpPr>
          <p:nvPr>
            <p:ph type="title"/>
          </p:nvPr>
        </p:nvSpPr>
        <p:spPr bwMode="auto"/>
        <p:txBody>
          <a:bodyPr/>
          <a:lstStyle/>
          <a:p>
            <a:pPr>
              <a:defRPr/>
            </a:pPr>
            <a:r>
              <a:rPr lang="en-US"/>
              <a:t>Click to edit Master title style</a:t>
            </a:r>
            <a:endParaRPr lang="en-US"/>
          </a:p>
        </p:txBody>
      </p:sp>
      <p:sp>
        <p:nvSpPr>
          <p:cNvPr id="2014677159"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924242495"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224230843" name="Footer Placeholder 4"/>
          <p:cNvSpPr>
            <a:spLocks noGrp="1"/>
          </p:cNvSpPr>
          <p:nvPr>
            <p:ph type="ftr" sz="quarter" idx="11"/>
          </p:nvPr>
        </p:nvSpPr>
        <p:spPr bwMode="auto"/>
        <p:txBody>
          <a:bodyPr/>
          <a:lstStyle/>
          <a:p>
            <a:pPr>
              <a:defRPr/>
            </a:pPr>
            <a:endParaRPr lang="en-US"/>
          </a:p>
        </p:txBody>
      </p:sp>
      <p:sp>
        <p:nvSpPr>
          <p:cNvPr id="666942219"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396983364"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lang="en-US"/>
          </a:p>
        </p:txBody>
      </p:sp>
      <p:sp>
        <p:nvSpPr>
          <p:cNvPr id="38351774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498961225"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2037584086" name="Footer Placeholder 4"/>
          <p:cNvSpPr>
            <a:spLocks noGrp="1"/>
          </p:cNvSpPr>
          <p:nvPr>
            <p:ph type="ftr" sz="quarter" idx="11"/>
          </p:nvPr>
        </p:nvSpPr>
        <p:spPr bwMode="auto"/>
        <p:txBody>
          <a:bodyPr/>
          <a:lstStyle/>
          <a:p>
            <a:pPr>
              <a:defRPr/>
            </a:pPr>
            <a:endParaRPr lang="en-US"/>
          </a:p>
        </p:txBody>
      </p:sp>
      <p:sp>
        <p:nvSpPr>
          <p:cNvPr id="1409886243"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sp>
        <p:nvSpPr>
          <p:cNvPr id="689935348" name="Title 1"/>
          <p:cNvSpPr>
            <a:spLocks noGrp="1"/>
          </p:cNvSpPr>
          <p:nvPr>
            <p:ph type="title"/>
          </p:nvPr>
        </p:nvSpPr>
        <p:spPr bwMode="auto"/>
        <p:txBody>
          <a:bodyPr/>
          <a:lstStyle/>
          <a:p>
            <a:pPr>
              <a:defRPr/>
            </a:pPr>
            <a:r>
              <a:rPr lang="en-US"/>
              <a:t>Click to edit Master title style</a:t>
            </a:r>
            <a:endParaRPr lang="en-US"/>
          </a:p>
        </p:txBody>
      </p:sp>
      <p:sp>
        <p:nvSpPr>
          <p:cNvPr id="22061759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494293331"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693940956" name="Footer Placeholder 4"/>
          <p:cNvSpPr>
            <a:spLocks noGrp="1"/>
          </p:cNvSpPr>
          <p:nvPr>
            <p:ph type="ftr" sz="quarter" idx="11"/>
          </p:nvPr>
        </p:nvSpPr>
        <p:spPr bwMode="auto"/>
        <p:txBody>
          <a:bodyPr/>
          <a:lstStyle/>
          <a:p>
            <a:pPr>
              <a:defRPr/>
            </a:pPr>
            <a:endParaRPr lang="en-US"/>
          </a:p>
        </p:txBody>
      </p:sp>
      <p:sp>
        <p:nvSpPr>
          <p:cNvPr id="495442217"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1460644886"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lang="en-US"/>
          </a:p>
        </p:txBody>
      </p:sp>
      <p:sp>
        <p:nvSpPr>
          <p:cNvPr id="1496452897"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154709961"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173964967" name="Footer Placeholder 4"/>
          <p:cNvSpPr>
            <a:spLocks noGrp="1"/>
          </p:cNvSpPr>
          <p:nvPr>
            <p:ph type="ftr" sz="quarter" idx="11"/>
          </p:nvPr>
        </p:nvSpPr>
        <p:spPr bwMode="auto"/>
        <p:txBody>
          <a:bodyPr/>
          <a:lstStyle/>
          <a:p>
            <a:pPr>
              <a:defRPr/>
            </a:pPr>
            <a:endParaRPr lang="en-US"/>
          </a:p>
        </p:txBody>
      </p:sp>
      <p:sp>
        <p:nvSpPr>
          <p:cNvPr id="135394142"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sp>
        <p:nvSpPr>
          <p:cNvPr id="1531672838" name="Title 1"/>
          <p:cNvSpPr>
            <a:spLocks noGrp="1"/>
          </p:cNvSpPr>
          <p:nvPr>
            <p:ph type="title"/>
          </p:nvPr>
        </p:nvSpPr>
        <p:spPr bwMode="auto"/>
        <p:txBody>
          <a:bodyPr/>
          <a:lstStyle/>
          <a:p>
            <a:pPr>
              <a:defRPr/>
            </a:pPr>
            <a:r>
              <a:rPr lang="en-US"/>
              <a:t>Click to edit Master title style</a:t>
            </a:r>
            <a:endParaRPr lang="en-US"/>
          </a:p>
        </p:txBody>
      </p:sp>
      <p:sp>
        <p:nvSpPr>
          <p:cNvPr id="384182559"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81065352"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303463245"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020415639" name="Footer Placeholder 5"/>
          <p:cNvSpPr>
            <a:spLocks noGrp="1"/>
          </p:cNvSpPr>
          <p:nvPr>
            <p:ph type="ftr" sz="quarter" idx="11"/>
          </p:nvPr>
        </p:nvSpPr>
        <p:spPr bwMode="auto"/>
        <p:txBody>
          <a:bodyPr/>
          <a:lstStyle/>
          <a:p>
            <a:pPr>
              <a:defRPr/>
            </a:pPr>
            <a:endParaRPr lang="en-US"/>
          </a:p>
        </p:txBody>
      </p:sp>
      <p:sp>
        <p:nvSpPr>
          <p:cNvPr id="398320517"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724942245" name="Title 1"/>
          <p:cNvSpPr>
            <a:spLocks noGrp="1"/>
          </p:cNvSpPr>
          <p:nvPr>
            <p:ph type="title"/>
          </p:nvPr>
        </p:nvSpPr>
        <p:spPr bwMode="auto"/>
        <p:txBody>
          <a:bodyPr/>
          <a:lstStyle>
            <a:lvl1pPr>
              <a:defRPr/>
            </a:lvl1pPr>
          </a:lstStyle>
          <a:p>
            <a:pPr>
              <a:defRPr/>
            </a:pPr>
            <a:r>
              <a:rPr lang="en-US"/>
              <a:t>Click to edit Master title style</a:t>
            </a:r>
            <a:endParaRPr lang="en-US"/>
          </a:p>
        </p:txBody>
      </p:sp>
      <p:sp>
        <p:nvSpPr>
          <p:cNvPr id="2008446820"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2055237246"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485600300"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914195037"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579921663" name="Date Placeholder 6"/>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892579444" name="Footer Placeholder 7"/>
          <p:cNvSpPr>
            <a:spLocks noGrp="1"/>
          </p:cNvSpPr>
          <p:nvPr>
            <p:ph type="ftr" sz="quarter" idx="11"/>
          </p:nvPr>
        </p:nvSpPr>
        <p:spPr bwMode="auto"/>
        <p:txBody>
          <a:bodyPr/>
          <a:lstStyle/>
          <a:p>
            <a:pPr>
              <a:defRPr/>
            </a:pPr>
            <a:endParaRPr lang="en-US"/>
          </a:p>
        </p:txBody>
      </p:sp>
      <p:sp>
        <p:nvSpPr>
          <p:cNvPr id="935301720" name="Slide Number Placeholder 8"/>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32202175" name="Title 1"/>
          <p:cNvSpPr>
            <a:spLocks noGrp="1"/>
          </p:cNvSpPr>
          <p:nvPr>
            <p:ph type="title"/>
          </p:nvPr>
        </p:nvSpPr>
        <p:spPr bwMode="auto"/>
        <p:txBody>
          <a:bodyPr/>
          <a:lstStyle/>
          <a:p>
            <a:pPr>
              <a:defRPr/>
            </a:pPr>
            <a:r>
              <a:rPr lang="en-US"/>
              <a:t>Click to edit Master title style</a:t>
            </a:r>
            <a:endParaRPr lang="en-US"/>
          </a:p>
        </p:txBody>
      </p:sp>
      <p:sp>
        <p:nvSpPr>
          <p:cNvPr id="1252791103" name="Date Placeholder 2"/>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029593561" name="Footer Placeholder 3"/>
          <p:cNvSpPr>
            <a:spLocks noGrp="1"/>
          </p:cNvSpPr>
          <p:nvPr>
            <p:ph type="ftr" sz="quarter" idx="11"/>
          </p:nvPr>
        </p:nvSpPr>
        <p:spPr bwMode="auto"/>
        <p:txBody>
          <a:bodyPr/>
          <a:lstStyle/>
          <a:p>
            <a:pPr>
              <a:defRPr/>
            </a:pPr>
            <a:endParaRPr lang="en-US"/>
          </a:p>
        </p:txBody>
      </p:sp>
      <p:sp>
        <p:nvSpPr>
          <p:cNvPr id="1355467925" name="Slide Number Placeholder 4"/>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1920006580" name="Date Placeholder 1"/>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2094936776" name="Footer Placeholder 2"/>
          <p:cNvSpPr>
            <a:spLocks noGrp="1"/>
          </p:cNvSpPr>
          <p:nvPr>
            <p:ph type="ftr" sz="quarter" idx="11"/>
          </p:nvPr>
        </p:nvSpPr>
        <p:spPr bwMode="auto"/>
        <p:txBody>
          <a:bodyPr/>
          <a:lstStyle/>
          <a:p>
            <a:pPr>
              <a:defRPr/>
            </a:pPr>
            <a:endParaRPr lang="en-US"/>
          </a:p>
        </p:txBody>
      </p:sp>
      <p:sp>
        <p:nvSpPr>
          <p:cNvPr id="1100298322" name="Slide Number Placeholder 3"/>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1161326841"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lang="en-US"/>
          </a:p>
        </p:txBody>
      </p:sp>
      <p:sp>
        <p:nvSpPr>
          <p:cNvPr id="1229573348"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39036196"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007865723"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629701730" name="Footer Placeholder 5"/>
          <p:cNvSpPr>
            <a:spLocks noGrp="1"/>
          </p:cNvSpPr>
          <p:nvPr>
            <p:ph type="ftr" sz="quarter" idx="11"/>
          </p:nvPr>
        </p:nvSpPr>
        <p:spPr bwMode="auto"/>
        <p:txBody>
          <a:bodyPr/>
          <a:lstStyle/>
          <a:p>
            <a:pPr>
              <a:defRPr/>
            </a:pPr>
            <a:endParaRPr lang="en-US"/>
          </a:p>
        </p:txBody>
      </p:sp>
      <p:sp>
        <p:nvSpPr>
          <p:cNvPr id="826708978"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1368417871"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lang="en-US"/>
          </a:p>
        </p:txBody>
      </p:sp>
      <p:sp>
        <p:nvSpPr>
          <p:cNvPr id="1753326468"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884523531"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021639036"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2008694326" name="Footer Placeholder 5"/>
          <p:cNvSpPr>
            <a:spLocks noGrp="1"/>
          </p:cNvSpPr>
          <p:nvPr>
            <p:ph type="ftr" sz="quarter" idx="11"/>
          </p:nvPr>
        </p:nvSpPr>
        <p:spPr bwMode="auto"/>
        <p:txBody>
          <a:bodyPr/>
          <a:lstStyle/>
          <a:p>
            <a:pPr>
              <a:defRPr/>
            </a:pPr>
            <a:endParaRPr lang="en-US"/>
          </a:p>
        </p:txBody>
      </p:sp>
      <p:sp>
        <p:nvSpPr>
          <p:cNvPr id="1557831359"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936112838"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1948269208"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099939770"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8/1/2011</a:t>
            </a:fld>
            <a:endParaRPr lang="en-US"/>
          </a:p>
        </p:txBody>
      </p:sp>
      <p:sp>
        <p:nvSpPr>
          <p:cNvPr id="1652005687"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1717103170"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a:spcBef>
          <a:spcPts val="0"/>
        </a:spcBef>
        <a:buNone/>
        <a:defRPr sz="4400">
          <a:solidFill>
            <a:schemeClr val="tx1"/>
          </a:solidFill>
          <a:latin typeface="+mj-lt"/>
          <a:ea typeface="+mj-ea"/>
          <a:cs typeface="+mj-cs"/>
        </a:defRPr>
      </a:lvl1pPr>
    </p:titleStyle>
    <p:bodyStyle>
      <a:lvl1pPr marL="342900" indent="-342900" algn="l" defTabSz="914400" rtl="0">
        <a:spcBef>
          <a:spcPts val="0"/>
        </a:spcBef>
        <a:buFont typeface="Arial"/>
        <a:buChar char="•"/>
        <a:defRPr sz="3200">
          <a:solidFill>
            <a:schemeClr val="tx1"/>
          </a:solidFill>
          <a:latin typeface="+mn-lt"/>
          <a:ea typeface="+mn-ea"/>
          <a:cs typeface="+mn-cs"/>
        </a:defRPr>
      </a:lvl1pPr>
      <a:lvl2pPr marL="742950" indent="-285750" algn="l" defTabSz="914400" rtl="0">
        <a:spcBef>
          <a:spcPts val="0"/>
        </a:spcBef>
        <a:buFont typeface="Arial"/>
        <a:buChar char="–"/>
        <a:defRPr sz="2800">
          <a:solidFill>
            <a:schemeClr val="tx1"/>
          </a:solidFill>
          <a:latin typeface="+mn-lt"/>
          <a:ea typeface="+mn-ea"/>
          <a:cs typeface="+mn-cs"/>
        </a:defRPr>
      </a:lvl2pPr>
      <a:lvl3pPr marL="1143000" indent="-228600" algn="l" defTabSz="914400" rtl="0">
        <a:spcBef>
          <a:spcPts val="0"/>
        </a:spcBef>
        <a:buFont typeface="Arial"/>
        <a:buChar char="•"/>
        <a:defRPr sz="2400">
          <a:solidFill>
            <a:schemeClr val="tx1"/>
          </a:solidFill>
          <a:latin typeface="+mn-lt"/>
          <a:ea typeface="+mn-ea"/>
          <a:cs typeface="+mn-cs"/>
        </a:defRPr>
      </a:lvl3pPr>
      <a:lvl4pPr marL="1600200" indent="-228600" algn="l" defTabSz="914400" rtl="0">
        <a:spcBef>
          <a:spcPts val="0"/>
        </a:spcBef>
        <a:buFont typeface="Arial"/>
        <a:buChar char="–"/>
        <a:defRPr sz="2000">
          <a:solidFill>
            <a:schemeClr val="tx1"/>
          </a:solidFill>
          <a:latin typeface="+mn-lt"/>
          <a:ea typeface="+mn-ea"/>
          <a:cs typeface="+mn-cs"/>
        </a:defRPr>
      </a:lvl4pPr>
      <a:lvl5pPr marL="2057400" indent="-228600" algn="l" defTabSz="914400" rtl="0">
        <a:spcBef>
          <a:spcPts val="0"/>
        </a:spcBef>
        <a:buFont typeface="Arial"/>
        <a:buChar char="»"/>
        <a:defRPr sz="2000">
          <a:solidFill>
            <a:schemeClr val="tx1"/>
          </a:solidFill>
          <a:latin typeface="+mn-lt"/>
          <a:ea typeface="+mn-ea"/>
          <a:cs typeface="+mn-cs"/>
        </a:defRPr>
      </a:lvl5pPr>
      <a:lvl6pPr marL="2514600" indent="-228600" algn="l" defTabSz="914400" rtl="0">
        <a:spcBef>
          <a:spcPts val="0"/>
        </a:spcBef>
        <a:buFont typeface="Arial"/>
        <a:buChar char="•"/>
        <a:defRPr sz="2000">
          <a:solidFill>
            <a:schemeClr val="tx1"/>
          </a:solidFill>
          <a:latin typeface="+mn-lt"/>
          <a:ea typeface="+mn-ea"/>
          <a:cs typeface="+mn-cs"/>
        </a:defRPr>
      </a:lvl6pPr>
      <a:lvl7pPr marL="2971800" indent="-228600" algn="l" defTabSz="914400" rtl="0">
        <a:spcBef>
          <a:spcPts val="0"/>
        </a:spcBef>
        <a:buFont typeface="Arial"/>
        <a:buChar char="•"/>
        <a:defRPr sz="2000">
          <a:solidFill>
            <a:schemeClr val="tx1"/>
          </a:solidFill>
          <a:latin typeface="+mn-lt"/>
          <a:ea typeface="+mn-ea"/>
          <a:cs typeface="+mn-cs"/>
        </a:defRPr>
      </a:lvl7pPr>
      <a:lvl8pPr marL="3429000" indent="-228600" algn="l" defTabSz="914400" rtl="0">
        <a:spcBef>
          <a:spcPts val="0"/>
        </a:spcBef>
        <a:buFont typeface="Arial"/>
        <a:buChar char="•"/>
        <a:defRPr sz="2000">
          <a:solidFill>
            <a:schemeClr val="tx1"/>
          </a:solidFill>
          <a:latin typeface="+mn-lt"/>
          <a:ea typeface="+mn-ea"/>
          <a:cs typeface="+mn-cs"/>
        </a:defRPr>
      </a:lvl8pPr>
      <a:lvl9pPr marL="3886200" indent="-228600" algn="l" defTabSz="914400" rtl="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7F1E3"/>
        </a:solidFill>
      </p:bgPr>
    </p:bg>
    <p:spTree>
      <p:nvGrpSpPr>
        <p:cNvPr id="1" name=""/>
        <p:cNvGrpSpPr/>
        <p:nvPr/>
      </p:nvGrpSpPr>
      <p:grpSpPr bwMode="auto">
        <a:xfrm>
          <a:off x="0" y="0"/>
          <a:ext cx="0" cy="0"/>
          <a:chOff x="0" y="0"/>
          <a:chExt cx="0" cy="0"/>
        </a:xfrm>
      </p:grpSpPr>
      <p:sp>
        <p:nvSpPr>
          <p:cNvPr id="226003827" name="Freeform 2"/>
          <p:cNvSpPr/>
          <p:nvPr/>
        </p:nvSpPr>
        <p:spPr bwMode="auto">
          <a:xfrm rot="0" flipH="0" flipV="0">
            <a:off x="0" y="0"/>
            <a:ext cx="18410738" cy="10287000"/>
          </a:xfrm>
          <a:custGeom>
            <a:avLst/>
            <a:gdLst/>
            <a:ahLst/>
            <a:cxnLst/>
            <a:rect l="l" t="t" r="r" b="b"/>
            <a:pathLst>
              <a:path w="18410738" h="10287000" fill="norm" stroke="1" extrusionOk="0">
                <a:moveTo>
                  <a:pt x="0" y="0"/>
                </a:moveTo>
                <a:lnTo>
                  <a:pt x="18410738" y="0"/>
                </a:lnTo>
                <a:lnTo>
                  <a:pt x="18410738" y="10287000"/>
                </a:lnTo>
                <a:lnTo>
                  <a:pt x="0" y="10287000"/>
                </a:lnTo>
                <a:lnTo>
                  <a:pt x="0" y="0"/>
                </a:lnTo>
                <a:close/>
              </a:path>
            </a:pathLst>
          </a:custGeom>
          <a:blipFill rotWithShape="1">
            <a:blip r:embed="rId3"/>
            <a:stretch>
              <a:fillRect l="0" t="0" r="0" b="0"/>
            </a:stretch>
          </a:blipFill>
        </p:spPr>
        <p:txBody>
          <a:bodyPr/>
          <a:p>
            <a:pPr>
              <a:defRPr/>
            </a:pPr>
            <a:endParaRPr/>
          </a:p>
        </p:txBody>
      </p:sp>
      <p:sp>
        <p:nvSpPr>
          <p:cNvPr id="490338615" name="Freeform 3"/>
          <p:cNvSpPr/>
          <p:nvPr/>
        </p:nvSpPr>
        <p:spPr bwMode="auto">
          <a:xfrm rot="0" flipH="0" flipV="0">
            <a:off x="16933132" y="9971942"/>
            <a:ext cx="1599526" cy="630116"/>
          </a:xfrm>
          <a:custGeom>
            <a:avLst/>
            <a:gdLst/>
            <a:ahLst/>
            <a:cxnLst/>
            <a:rect l="l" t="t" r="r" b="b"/>
            <a:pathLst>
              <a:path w="1599526" h="630116" fill="norm" stroke="1" extrusionOk="0">
                <a:moveTo>
                  <a:pt x="0" y="0"/>
                </a:moveTo>
                <a:lnTo>
                  <a:pt x="1599526" y="0"/>
                </a:lnTo>
                <a:lnTo>
                  <a:pt x="1599526" y="630116"/>
                </a:lnTo>
                <a:lnTo>
                  <a:pt x="0" y="630116"/>
                </a:lnTo>
                <a:lnTo>
                  <a:pt x="0" y="0"/>
                </a:lnTo>
                <a:close/>
              </a:path>
            </a:pathLst>
          </a:custGeom>
          <a:blipFill rotWithShape="1">
            <a:blip r:embed="rId4"/>
            <a:stretch>
              <a:fillRect l="0" t="0" r="0" b="0"/>
            </a:stretch>
          </a:blipFill>
        </p:spPr>
        <p:txBody>
          <a:bodyPr/>
          <a:p>
            <a:pPr>
              <a:defRPr/>
            </a:pPr>
            <a:endParaRPr/>
          </a:p>
        </p:txBody>
      </p:sp>
      <p:sp>
        <p:nvSpPr>
          <p:cNvPr id="1119880976" name="Freeform 4"/>
          <p:cNvSpPr/>
          <p:nvPr/>
        </p:nvSpPr>
        <p:spPr bwMode="auto">
          <a:xfrm rot="0" flipH="0" flipV="0">
            <a:off x="565950" y="4200839"/>
            <a:ext cx="8476368" cy="2344568"/>
          </a:xfrm>
          <a:custGeom>
            <a:avLst/>
            <a:gdLst/>
            <a:ahLst/>
            <a:cxnLst/>
            <a:rect l="l" t="t" r="r" b="b"/>
            <a:pathLst>
              <a:path w="8476368" h="2344568" fill="norm" stroke="1" extrusionOk="0">
                <a:moveTo>
                  <a:pt x="0" y="0"/>
                </a:moveTo>
                <a:lnTo>
                  <a:pt x="8476368" y="0"/>
                </a:lnTo>
                <a:lnTo>
                  <a:pt x="8476368" y="2344568"/>
                </a:lnTo>
                <a:lnTo>
                  <a:pt x="0" y="2344568"/>
                </a:lnTo>
                <a:lnTo>
                  <a:pt x="0" y="0"/>
                </a:lnTo>
                <a:close/>
              </a:path>
            </a:pathLst>
          </a:custGeom>
          <a:blipFill rotWithShape="1">
            <a:blip r:embed="rId5"/>
            <a:stretch>
              <a:fillRect l="0" t="0" r="-13182" b="0"/>
            </a:stretch>
          </a:blipFill>
        </p:spPr>
        <p:txBody>
          <a:bodyPr/>
          <a:p>
            <a:pPr>
              <a:defRPr/>
            </a:pPr>
            <a:endParaRPr/>
          </a:p>
        </p:txBody>
      </p:sp>
      <p:sp>
        <p:nvSpPr>
          <p:cNvPr id="927378496" name="Freeform 5"/>
          <p:cNvSpPr/>
          <p:nvPr/>
        </p:nvSpPr>
        <p:spPr bwMode="auto">
          <a:xfrm rot="0" flipH="0" flipV="0">
            <a:off x="7668940" y="5143500"/>
            <a:ext cx="2001013" cy="905600"/>
          </a:xfrm>
          <a:custGeom>
            <a:avLst/>
            <a:gdLst/>
            <a:ahLst/>
            <a:cxnLst/>
            <a:rect l="l" t="t" r="r" b="b"/>
            <a:pathLst>
              <a:path w="2001013" h="905600" fill="norm" stroke="1" extrusionOk="0">
                <a:moveTo>
                  <a:pt x="0" y="0"/>
                </a:moveTo>
                <a:lnTo>
                  <a:pt x="2001013" y="0"/>
                </a:lnTo>
                <a:lnTo>
                  <a:pt x="2001013" y="905600"/>
                </a:lnTo>
                <a:lnTo>
                  <a:pt x="0" y="905600"/>
                </a:lnTo>
                <a:lnTo>
                  <a:pt x="0" y="0"/>
                </a:lnTo>
                <a:close/>
              </a:path>
            </a:pathLst>
          </a:custGeom>
          <a:blipFill rotWithShape="1">
            <a:blip r:embed="rId5"/>
            <a:stretch>
              <a:fillRect l="-379450" t="-158896" r="0" b="0"/>
            </a:stretch>
          </a:blipFill>
        </p:spPr>
        <p:txBody>
          <a:bodyPr/>
          <a:p>
            <a:pPr>
              <a:defRPr/>
            </a:pPr>
            <a:endParaRPr/>
          </a:p>
        </p:txBody>
      </p:sp>
      <p:sp>
        <p:nvSpPr>
          <p:cNvPr id="398386736" name="Freeform 6"/>
          <p:cNvSpPr/>
          <p:nvPr/>
        </p:nvSpPr>
        <p:spPr bwMode="auto">
          <a:xfrm rot="0" flipH="0" flipV="0">
            <a:off x="683683" y="7052643"/>
            <a:ext cx="8149053" cy="2058687"/>
          </a:xfrm>
          <a:custGeom>
            <a:avLst/>
            <a:gdLst/>
            <a:ahLst/>
            <a:cxnLst/>
            <a:rect l="l" t="t" r="r" b="b"/>
            <a:pathLst>
              <a:path w="8149053" h="2058687" fill="norm" stroke="1" extrusionOk="0">
                <a:moveTo>
                  <a:pt x="0" y="0"/>
                </a:moveTo>
                <a:lnTo>
                  <a:pt x="8149053" y="0"/>
                </a:lnTo>
                <a:lnTo>
                  <a:pt x="8149053" y="2058687"/>
                </a:lnTo>
                <a:lnTo>
                  <a:pt x="0" y="2058687"/>
                </a:lnTo>
                <a:lnTo>
                  <a:pt x="0" y="0"/>
                </a:lnTo>
                <a:close/>
              </a:path>
            </a:pathLst>
          </a:custGeom>
          <a:blipFill rotWithShape="1">
            <a:blip r:embed="rId6"/>
            <a:stretch>
              <a:fillRect l="0" t="0" r="-19536" b="0"/>
            </a:stretch>
          </a:blipFill>
        </p:spPr>
        <p:txBody>
          <a:bodyPr/>
          <a:p>
            <a:pPr>
              <a:defRPr/>
            </a:pPr>
            <a:endParaRPr/>
          </a:p>
        </p:txBody>
      </p:sp>
      <p:sp>
        <p:nvSpPr>
          <p:cNvPr id="578535326" name="Freeform 7"/>
          <p:cNvSpPr/>
          <p:nvPr/>
        </p:nvSpPr>
        <p:spPr bwMode="auto">
          <a:xfrm rot="0" flipH="0" flipV="0">
            <a:off x="15212688" y="0"/>
            <a:ext cx="1476788" cy="1598524"/>
          </a:xfrm>
          <a:custGeom>
            <a:avLst/>
            <a:gdLst/>
            <a:ahLst/>
            <a:cxnLst/>
            <a:rect l="l" t="t" r="r" b="b"/>
            <a:pathLst>
              <a:path w="1476788" h="1598524" fill="norm" stroke="1" extrusionOk="0">
                <a:moveTo>
                  <a:pt x="0" y="0"/>
                </a:moveTo>
                <a:lnTo>
                  <a:pt x="1476788" y="0"/>
                </a:lnTo>
                <a:lnTo>
                  <a:pt x="1476788" y="1598524"/>
                </a:lnTo>
                <a:lnTo>
                  <a:pt x="0" y="1598524"/>
                </a:lnTo>
                <a:lnTo>
                  <a:pt x="0" y="0"/>
                </a:lnTo>
                <a:close/>
              </a:path>
            </a:pathLst>
          </a:custGeom>
          <a:blipFill rotWithShape="1">
            <a:blip r:embed="rId7"/>
            <a:stretch>
              <a:fillRect l="-113349" t="0" r="-114660" b="0"/>
            </a:stretch>
          </a:blipFill>
        </p:spPr>
        <p:txBody>
          <a:bodyPr/>
          <a:p>
            <a:pPr>
              <a:defRPr/>
            </a:pPr>
            <a:endParaRPr/>
          </a:p>
        </p:txBody>
      </p:sp>
      <p:sp>
        <p:nvSpPr>
          <p:cNvPr id="205060860" name="Freeform 8"/>
          <p:cNvSpPr/>
          <p:nvPr/>
        </p:nvSpPr>
        <p:spPr bwMode="auto">
          <a:xfrm rot="0" flipH="0" flipV="0">
            <a:off x="16689476" y="0"/>
            <a:ext cx="1598524" cy="1598524"/>
          </a:xfrm>
          <a:custGeom>
            <a:avLst/>
            <a:gdLst/>
            <a:ahLst/>
            <a:cxnLst/>
            <a:rect l="l" t="t" r="r" b="b"/>
            <a:pathLst>
              <a:path w="1598524" h="1598524" fill="norm" stroke="1" extrusionOk="0">
                <a:moveTo>
                  <a:pt x="0" y="0"/>
                </a:moveTo>
                <a:lnTo>
                  <a:pt x="1598524" y="0"/>
                </a:lnTo>
                <a:lnTo>
                  <a:pt x="1598524" y="1598524"/>
                </a:lnTo>
                <a:lnTo>
                  <a:pt x="0" y="1598524"/>
                </a:lnTo>
                <a:lnTo>
                  <a:pt x="0" y="0"/>
                </a:lnTo>
                <a:close/>
              </a:path>
            </a:pathLst>
          </a:custGeom>
          <a:blipFill rotWithShape="1">
            <a:blip r:embed="rId8"/>
            <a:stretch>
              <a:fillRect l="0" t="0" r="0" b="0"/>
            </a:stretch>
          </a:blipFill>
        </p:spPr>
        <p:txBody>
          <a:bodyPr/>
          <a:p>
            <a:pPr>
              <a:defRPr/>
            </a:pPr>
            <a:endParaRPr/>
          </a:p>
        </p:txBody>
      </p:sp>
      <p:sp>
        <p:nvSpPr>
          <p:cNvPr id="1967717389" name="TextBox 9"/>
          <p:cNvSpPr txBox="1"/>
          <p:nvPr/>
        </p:nvSpPr>
        <p:spPr bwMode="auto">
          <a:xfrm rot="0">
            <a:off x="1028700" y="4264570"/>
            <a:ext cx="8176669" cy="1700711"/>
          </a:xfrm>
          <a:prstGeom prst="rect">
            <a:avLst/>
          </a:prstGeom>
        </p:spPr>
        <p:txBody>
          <a:bodyPr lIns="0" tIns="0" rIns="0" bIns="0" rtlCol="0" anchor="t">
            <a:spAutoFit/>
          </a:bodyPr>
          <a:lstStyle/>
          <a:p>
            <a:pPr algn="l">
              <a:lnSpc>
                <a:spcPts val="4578"/>
              </a:lnSpc>
              <a:spcBef>
                <a:spcPts val="0"/>
              </a:spcBef>
              <a:defRPr/>
            </a:pPr>
            <a:r>
              <a:rPr lang="en-US" sz="3250" b="1">
                <a:solidFill>
                  <a:srgbClr val="274472"/>
                </a:solidFill>
                <a:latin typeface="Muli Bold"/>
                <a:ea typeface="Muli Bold"/>
                <a:cs typeface="Muli Bold"/>
              </a:rPr>
              <a:t>Internet-Independent, Edge Computing Supported Artificial Intelligence-Based Security System</a:t>
            </a:r>
            <a:endParaRPr/>
          </a:p>
        </p:txBody>
      </p:sp>
      <p:sp>
        <p:nvSpPr>
          <p:cNvPr id="1323631290" name="TextBox 10"/>
          <p:cNvSpPr txBox="1"/>
          <p:nvPr/>
        </p:nvSpPr>
        <p:spPr bwMode="auto">
          <a:xfrm rot="0">
            <a:off x="1169092" y="6794064"/>
            <a:ext cx="7663644" cy="1136129"/>
          </a:xfrm>
          <a:prstGeom prst="rect">
            <a:avLst/>
          </a:prstGeom>
        </p:spPr>
        <p:txBody>
          <a:bodyPr lIns="0" tIns="0" rIns="0" bIns="0" rtlCol="0" anchor="t">
            <a:spAutoFit/>
          </a:bodyPr>
          <a:lstStyle/>
          <a:p>
            <a:pPr algn="l">
              <a:lnSpc>
                <a:spcPts val="4578"/>
              </a:lnSpc>
              <a:spcBef>
                <a:spcPts val="0"/>
              </a:spcBef>
              <a:defRPr/>
            </a:pPr>
            <a:r>
              <a:rPr lang="en-US" sz="3250" b="1" i="1">
                <a:solidFill>
                  <a:srgbClr val="428759"/>
                </a:solidFill>
                <a:latin typeface="Muli Bold Italics"/>
                <a:ea typeface="Muli Bold Italics"/>
                <a:cs typeface="Muli Bold Italics"/>
              </a:rPr>
              <a:t>“</a:t>
            </a:r>
            <a:r>
              <a:rPr lang="en-US" sz="3250" b="1" i="1">
                <a:solidFill>
                  <a:srgbClr val="428759"/>
                </a:solidFill>
                <a:latin typeface="Muli Bold Italics"/>
                <a:ea typeface="Muli Bold Italics"/>
                <a:cs typeface="Muli Bold Italics"/>
              </a:rPr>
              <a:t>“Intelligence at the heart of nature that makes decisions even when disconnected.”</a:t>
            </a:r>
            <a:endParaRPr/>
          </a:p>
        </p:txBody>
      </p:sp>
      <p:sp>
        <p:nvSpPr>
          <p:cNvPr id="1746313918" name="TextBox 11"/>
          <p:cNvSpPr txBox="1"/>
          <p:nvPr/>
        </p:nvSpPr>
        <p:spPr bwMode="auto">
          <a:xfrm rot="0">
            <a:off x="1169091" y="8783343"/>
            <a:ext cx="3521551" cy="924919"/>
          </a:xfrm>
          <a:prstGeom prst="rect">
            <a:avLst/>
          </a:prstGeom>
        </p:spPr>
        <p:txBody>
          <a:bodyPr lIns="0" tIns="0" rIns="0" bIns="0" rtlCol="0" anchor="t">
            <a:spAutoFit/>
          </a:bodyPr>
          <a:lstStyle/>
          <a:p>
            <a:pPr algn="just">
              <a:lnSpc>
                <a:spcPts val="3640"/>
              </a:lnSpc>
              <a:defRPr/>
            </a:pPr>
            <a:r>
              <a:rPr lang="tr-TR" sz="2600">
                <a:solidFill>
                  <a:srgbClr val="000000"/>
                </a:solidFill>
                <a:latin typeface="Muli"/>
                <a:ea typeface="Muli"/>
                <a:cs typeface="Muli"/>
              </a:rPr>
              <a:t>Yiğit KURT</a:t>
            </a:r>
            <a:endParaRPr/>
          </a:p>
          <a:p>
            <a:pPr algn="just">
              <a:lnSpc>
                <a:spcPts val="3640"/>
              </a:lnSpc>
              <a:spcBef>
                <a:spcPts val="0"/>
              </a:spcBef>
              <a:defRPr/>
            </a:pPr>
            <a:r>
              <a:rPr lang="en-US" sz="2600">
                <a:solidFill>
                  <a:srgbClr val="000000"/>
                </a:solidFill>
                <a:latin typeface="Muli"/>
                <a:ea typeface="Muli"/>
                <a:cs typeface="Muli"/>
              </a:rPr>
              <a:t>Metin Oktay SUZGENLI</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173394611"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027658988" name="Freeform 3"/>
          <p:cNvSpPr/>
          <p:nvPr/>
        </p:nvSpPr>
        <p:spPr bwMode="auto">
          <a:xfrm rot="0" flipH="0" flipV="0">
            <a:off x="533155" y="2326476"/>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4"/>
            <a:stretch>
              <a:fillRect l="0" t="0" r="0" b="0"/>
            </a:stretch>
          </a:blipFill>
        </p:spPr>
        <p:txBody>
          <a:bodyPr/>
          <a:p>
            <a:pPr>
              <a:defRPr/>
            </a:pPr>
            <a:endParaRPr/>
          </a:p>
        </p:txBody>
      </p:sp>
      <p:sp>
        <p:nvSpPr>
          <p:cNvPr id="1367586324" name="Freeform 4"/>
          <p:cNvSpPr/>
          <p:nvPr/>
        </p:nvSpPr>
        <p:spPr bwMode="auto">
          <a:xfrm rot="0" flipH="0" flipV="0">
            <a:off x="12567664" y="6386308"/>
            <a:ext cx="4679380" cy="2868218"/>
          </a:xfrm>
          <a:custGeom>
            <a:avLst/>
            <a:gdLst/>
            <a:ahLst/>
            <a:cxnLst/>
            <a:rect l="l" t="t" r="r" b="b"/>
            <a:pathLst>
              <a:path w="4679380" h="2868218" fill="norm" stroke="1" extrusionOk="0">
                <a:moveTo>
                  <a:pt x="0" y="0"/>
                </a:moveTo>
                <a:lnTo>
                  <a:pt x="4679379" y="0"/>
                </a:lnTo>
                <a:lnTo>
                  <a:pt x="4679379" y="2868218"/>
                </a:lnTo>
                <a:lnTo>
                  <a:pt x="0" y="2868218"/>
                </a:lnTo>
                <a:lnTo>
                  <a:pt x="0" y="0"/>
                </a:lnTo>
                <a:close/>
              </a:path>
            </a:pathLst>
          </a:custGeom>
          <a:blipFill rotWithShape="1">
            <a:blip r:embed="rId5"/>
            <a:stretch>
              <a:fillRect l="0" t="-52560" r="-100153" b="0"/>
            </a:stretch>
          </a:blipFill>
        </p:spPr>
        <p:txBody>
          <a:bodyPr/>
          <a:p>
            <a:pPr>
              <a:defRPr/>
            </a:pPr>
            <a:endParaRPr/>
          </a:p>
        </p:txBody>
      </p:sp>
      <p:sp>
        <p:nvSpPr>
          <p:cNvPr id="2128658381" name="TextBox 5"/>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Findings 2:</a:t>
            </a:r>
            <a:endParaRPr/>
          </a:p>
        </p:txBody>
      </p:sp>
      <p:sp>
        <p:nvSpPr>
          <p:cNvPr id="2021842066" name="TextBox 6"/>
          <p:cNvSpPr txBox="1"/>
          <p:nvPr/>
        </p:nvSpPr>
        <p:spPr bwMode="auto">
          <a:xfrm rot="0">
            <a:off x="732161" y="2655449"/>
            <a:ext cx="10014900" cy="7132403"/>
          </a:xfrm>
          <a:prstGeom prst="rect">
            <a:avLst/>
          </a:prstGeom>
        </p:spPr>
        <p:txBody>
          <a:bodyPr lIns="0" tIns="0" rIns="0" bIns="0" rtlCol="0" anchor="t">
            <a:spAutoFit/>
          </a:bodyPr>
          <a:lstStyle/>
          <a:p>
            <a:pPr algn="just">
              <a:lnSpc>
                <a:spcPts val="4356"/>
              </a:lnSpc>
              <a:spcBef>
                <a:spcPts val="0"/>
              </a:spcBef>
              <a:defRPr/>
            </a:pPr>
            <a:r>
              <a:rPr lang="en-US" sz="3100">
                <a:solidFill>
                  <a:srgbClr val="000000"/>
                </a:solidFill>
                <a:latin typeface="Muli"/>
                <a:ea typeface="Muli"/>
                <a:cs typeface="Muli"/>
              </a:rPr>
              <a:t>System Performance (Speed ​​and Latency) In the analyzes performed on the embedded system using the edge computing method, the initial targets of the project were exceeded:</a:t>
            </a:r>
            <a:endParaRPr/>
          </a:p>
          <a:p>
            <a:pPr algn="just">
              <a:lnSpc>
                <a:spcPts val="4356"/>
              </a:lnSpc>
              <a:spcBef>
                <a:spcPts val="0"/>
              </a:spcBef>
              <a:defRPr/>
            </a:pPr>
            <a:endParaRPr/>
          </a:p>
          <a:p>
            <a:pPr algn="just">
              <a:lnSpc>
                <a:spcPts val="4356"/>
              </a:lnSpc>
              <a:spcBef>
                <a:spcPts val="0"/>
              </a:spcBef>
              <a:defRPr/>
            </a:pPr>
            <a:r>
              <a:rPr lang="en-US" sz="3100">
                <a:solidFill>
                  <a:srgbClr val="000000"/>
                </a:solidFill>
                <a:latin typeface="Muli"/>
                <a:ea typeface="Muli"/>
                <a:cs typeface="Muli"/>
              </a:rPr>
              <a:t>• Processing Speed: The camera flow rate was measured as 11.6 FPS per second, and the targeted 10 FPS threshold was exceeded.</a:t>
            </a:r>
            <a:endParaRPr/>
          </a:p>
          <a:p>
            <a:pPr algn="just">
              <a:lnSpc>
                <a:spcPts val="4356"/>
              </a:lnSpc>
              <a:spcBef>
                <a:spcPts val="0"/>
              </a:spcBef>
              <a:defRPr/>
            </a:pPr>
            <a:endParaRPr/>
          </a:p>
          <a:p>
            <a:pPr algn="just">
              <a:lnSpc>
                <a:spcPts val="4356"/>
              </a:lnSpc>
              <a:spcBef>
                <a:spcPts val="0"/>
              </a:spcBef>
              <a:defRPr/>
            </a:pPr>
            <a:r>
              <a:rPr lang="en-US" sz="3100">
                <a:solidFill>
                  <a:srgbClr val="000000"/>
                </a:solidFill>
                <a:latin typeface="Muli"/>
                <a:ea typeface="Muli"/>
                <a:cs typeface="Muli"/>
              </a:rPr>
              <a:t>• Algorithmic Inference Time: The average time from image acquisition to identification was recorded as 420 ms. This time remained below the target value of 500 ms, proving the real-time control capability of the system.</a:t>
            </a:r>
            <a:endParaRPr/>
          </a:p>
        </p:txBody>
      </p:sp>
      <p:sp>
        <p:nvSpPr>
          <p:cNvPr id="1697419372" name="Freeform 7"/>
          <p:cNvSpPr/>
          <p:nvPr/>
        </p:nvSpPr>
        <p:spPr bwMode="auto">
          <a:xfrm rot="0" flipH="0" flipV="0">
            <a:off x="12579920" y="2712599"/>
            <a:ext cx="4667124" cy="2870491"/>
          </a:xfrm>
          <a:custGeom>
            <a:avLst/>
            <a:gdLst/>
            <a:ahLst/>
            <a:cxnLst/>
            <a:rect l="l" t="t" r="r" b="b"/>
            <a:pathLst>
              <a:path w="4667124" h="2870491" fill="norm" stroke="1" extrusionOk="0">
                <a:moveTo>
                  <a:pt x="0" y="0"/>
                </a:moveTo>
                <a:lnTo>
                  <a:pt x="4667124" y="0"/>
                </a:lnTo>
                <a:lnTo>
                  <a:pt x="4667124" y="2870491"/>
                </a:lnTo>
                <a:lnTo>
                  <a:pt x="0" y="2870491"/>
                </a:lnTo>
                <a:lnTo>
                  <a:pt x="0" y="0"/>
                </a:lnTo>
                <a:close/>
              </a:path>
            </a:pathLst>
          </a:custGeom>
          <a:blipFill rotWithShape="1">
            <a:blip r:embed="rId5"/>
            <a:stretch>
              <a:fillRect l="-100837" t="-52560" r="0" b="0"/>
            </a:stretch>
          </a:blipFill>
        </p:spPr>
        <p:txBody>
          <a:bodyPr/>
          <a:p>
            <a:pPr>
              <a:defRPr/>
            </a:pPr>
            <a:endParaRPr/>
          </a:p>
        </p:txBody>
      </p:sp>
      <p:sp>
        <p:nvSpPr>
          <p:cNvPr id="1538260474" name="TextBox 8"/>
          <p:cNvSpPr txBox="1"/>
          <p:nvPr/>
        </p:nvSpPr>
        <p:spPr bwMode="auto">
          <a:xfrm rot="0" flipH="0" flipV="0">
            <a:off x="8668716" y="9292623"/>
            <a:ext cx="981618" cy="1040616"/>
          </a:xfrm>
          <a:prstGeom prst="rect">
            <a:avLst/>
          </a:prstGeom>
        </p:spPr>
        <p:txBody>
          <a:bodyPr lIns="0" tIns="0" rIns="0" bIns="0" rtlCol="0" anchor="t">
            <a:spAutoFit/>
          </a:bodyPr>
          <a:lstStyle/>
          <a:p>
            <a:pPr algn="ctr">
              <a:lnSpc>
                <a:spcPts val="8191"/>
              </a:lnSpc>
              <a:spcBef>
                <a:spcPts val="0"/>
              </a:spcBef>
              <a:defRPr/>
            </a:pPr>
            <a:r>
              <a:rPr lang="tr-TR" sz="5850">
                <a:solidFill>
                  <a:srgbClr val="000000"/>
                </a:solidFill>
                <a:latin typeface="Garet"/>
                <a:ea typeface="Garet"/>
                <a:cs typeface="Garet"/>
              </a:rPr>
              <a:t>10</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217606168"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514123772" name="Freeform 3"/>
          <p:cNvSpPr/>
          <p:nvPr/>
        </p:nvSpPr>
        <p:spPr bwMode="auto">
          <a:xfrm rot="0" flipH="0" flipV="0">
            <a:off x="533155" y="2326476"/>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4"/>
            <a:stretch>
              <a:fillRect l="0" t="0" r="0" b="0"/>
            </a:stretch>
          </a:blipFill>
        </p:spPr>
        <p:txBody>
          <a:bodyPr/>
          <a:p>
            <a:pPr>
              <a:defRPr/>
            </a:pPr>
            <a:endParaRPr/>
          </a:p>
        </p:txBody>
      </p:sp>
      <p:sp>
        <p:nvSpPr>
          <p:cNvPr id="1473493194" name="Freeform 4"/>
          <p:cNvSpPr/>
          <p:nvPr/>
        </p:nvSpPr>
        <p:spPr bwMode="auto">
          <a:xfrm rot="0" flipH="0" flipV="0">
            <a:off x="10925989" y="2712599"/>
            <a:ext cx="5743389" cy="5005283"/>
          </a:xfrm>
          <a:custGeom>
            <a:avLst/>
            <a:gdLst/>
            <a:ahLst/>
            <a:cxnLst/>
            <a:rect l="l" t="t" r="r" b="b"/>
            <a:pathLst>
              <a:path w="5743389" h="5005283" fill="norm" stroke="1" extrusionOk="0">
                <a:moveTo>
                  <a:pt x="0" y="0"/>
                </a:moveTo>
                <a:lnTo>
                  <a:pt x="5743389" y="0"/>
                </a:lnTo>
                <a:lnTo>
                  <a:pt x="5743389" y="5005283"/>
                </a:lnTo>
                <a:lnTo>
                  <a:pt x="0" y="5005283"/>
                </a:lnTo>
                <a:lnTo>
                  <a:pt x="0" y="0"/>
                </a:lnTo>
                <a:close/>
              </a:path>
            </a:pathLst>
          </a:custGeom>
          <a:blipFill rotWithShape="1">
            <a:blip r:embed="rId5"/>
            <a:stretch>
              <a:fillRect l="0" t="0" r="0" b="0"/>
            </a:stretch>
          </a:blipFill>
        </p:spPr>
        <p:txBody>
          <a:bodyPr/>
          <a:p>
            <a:pPr>
              <a:defRPr/>
            </a:pPr>
            <a:endParaRPr/>
          </a:p>
        </p:txBody>
      </p:sp>
      <p:sp>
        <p:nvSpPr>
          <p:cNvPr id="1821522672" name="TextBox 5"/>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Findings 3:</a:t>
            </a:r>
            <a:endParaRPr/>
          </a:p>
        </p:txBody>
      </p:sp>
      <p:sp>
        <p:nvSpPr>
          <p:cNvPr id="2089580411" name="TextBox 6"/>
          <p:cNvSpPr txBox="1"/>
          <p:nvPr/>
        </p:nvSpPr>
        <p:spPr bwMode="auto">
          <a:xfrm rot="0">
            <a:off x="732161" y="2655449"/>
            <a:ext cx="8411839" cy="5875240"/>
          </a:xfrm>
          <a:prstGeom prst="rect">
            <a:avLst/>
          </a:prstGeom>
        </p:spPr>
        <p:txBody>
          <a:bodyPr lIns="0" tIns="0" rIns="0" bIns="0" rtlCol="0" anchor="t">
            <a:spAutoFit/>
          </a:bodyPr>
          <a:lstStyle/>
          <a:p>
            <a:pPr algn="just">
              <a:lnSpc>
                <a:spcPts val="4671"/>
              </a:lnSpc>
              <a:spcBef>
                <a:spcPts val="0"/>
              </a:spcBef>
              <a:defRPr/>
            </a:pPr>
            <a:r>
              <a:rPr lang="en-US" sz="3350">
                <a:solidFill>
                  <a:srgbClr val="000000"/>
                </a:solidFill>
                <a:latin typeface="Muli"/>
                <a:ea typeface="Muli"/>
                <a:cs typeface="Muli"/>
              </a:rPr>
              <a:t>Subject</a:t>
            </a:r>
            <a:r>
              <a:rPr lang="en-US" sz="3350">
                <a:solidFill>
                  <a:srgbClr val="000000"/>
                </a:solidFill>
                <a:latin typeface="Muli"/>
                <a:ea typeface="Muli"/>
                <a:cs typeface="Muli"/>
              </a:rPr>
              <a:t>m Accuracy and GPS Stability In open field tests, the GPS module accurately labeled event locations in Google Maps format. Especially in the trials under camellias simulating tree density, maintaining the satellite connection and continuing to produce location data despite the closure of the superstructure showed that the system can function in forested areas.</a:t>
            </a:r>
            <a:endParaRPr/>
          </a:p>
        </p:txBody>
      </p:sp>
      <p:sp>
        <p:nvSpPr>
          <p:cNvPr id="1766831624" name="TextBox 7"/>
          <p:cNvSpPr txBox="1"/>
          <p:nvPr/>
        </p:nvSpPr>
        <p:spPr bwMode="auto">
          <a:xfrm rot="0" flipH="0" flipV="0">
            <a:off x="8501954" y="9292623"/>
            <a:ext cx="1246792"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1</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208198991"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751367440" name="Freeform 3"/>
          <p:cNvSpPr/>
          <p:nvPr/>
        </p:nvSpPr>
        <p:spPr bwMode="auto">
          <a:xfrm rot="0" flipH="0" flipV="0">
            <a:off x="533155" y="2326476"/>
            <a:ext cx="10368851" cy="226229"/>
          </a:xfrm>
          <a:custGeom>
            <a:avLst/>
            <a:gdLst/>
            <a:ahLst/>
            <a:cxnLst/>
            <a:rect l="l" t="t" r="r" b="b"/>
            <a:pathLst>
              <a:path w="10368851" h="226229" fill="norm" stroke="1" extrusionOk="0">
                <a:moveTo>
                  <a:pt x="0" y="0"/>
                </a:moveTo>
                <a:lnTo>
                  <a:pt x="10368851" y="0"/>
                </a:lnTo>
                <a:lnTo>
                  <a:pt x="10368851" y="226229"/>
                </a:lnTo>
                <a:lnTo>
                  <a:pt x="0" y="226229"/>
                </a:lnTo>
                <a:lnTo>
                  <a:pt x="0" y="0"/>
                </a:lnTo>
                <a:close/>
              </a:path>
            </a:pathLst>
          </a:custGeom>
          <a:blipFill rotWithShape="1">
            <a:blip r:embed="rId4"/>
            <a:stretch>
              <a:fillRect l="0" t="0" r="0" b="0"/>
            </a:stretch>
          </a:blipFill>
        </p:spPr>
        <p:txBody>
          <a:bodyPr/>
          <a:p>
            <a:pPr>
              <a:defRPr/>
            </a:pPr>
            <a:endParaRPr/>
          </a:p>
        </p:txBody>
      </p:sp>
      <p:sp>
        <p:nvSpPr>
          <p:cNvPr id="5151103" name="TextBox 4"/>
          <p:cNvSpPr txBox="1"/>
          <p:nvPr/>
        </p:nvSpPr>
        <p:spPr bwMode="auto">
          <a:xfrm rot="0">
            <a:off x="732161" y="866775"/>
            <a:ext cx="10445927"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Why Hexacopter?</a:t>
            </a:r>
            <a:endParaRPr/>
          </a:p>
        </p:txBody>
      </p:sp>
      <p:sp>
        <p:nvSpPr>
          <p:cNvPr id="1050547945" name="TextBox 5"/>
          <p:cNvSpPr txBox="1"/>
          <p:nvPr/>
        </p:nvSpPr>
        <p:spPr bwMode="auto">
          <a:xfrm rot="0">
            <a:off x="523630" y="2650871"/>
            <a:ext cx="11632913" cy="6910954"/>
          </a:xfrm>
          <a:prstGeom prst="rect">
            <a:avLst/>
          </a:prstGeom>
        </p:spPr>
        <p:txBody>
          <a:bodyPr lIns="0" tIns="0" rIns="0" bIns="0" rtlCol="0" anchor="t">
            <a:spAutoFit/>
          </a:bodyPr>
          <a:lstStyle/>
          <a:p>
            <a:pPr algn="just">
              <a:lnSpc>
                <a:spcPts val="3936"/>
              </a:lnSpc>
              <a:spcBef>
                <a:spcPts val="0"/>
              </a:spcBef>
              <a:defRPr/>
            </a:pPr>
            <a:r>
              <a:rPr lang="en-US" sz="2800">
                <a:solidFill>
                  <a:srgbClr val="000000"/>
                </a:solidFill>
                <a:latin typeface="Muli"/>
                <a:ea typeface="Muli"/>
                <a:cs typeface="Muli"/>
              </a:rPr>
              <a:t> </a:t>
            </a:r>
            <a:r>
              <a:rPr lang="en-US" sz="2800">
                <a:solidFill>
                  <a:srgbClr val="000000"/>
                </a:solidFill>
                <a:latin typeface="Muli"/>
                <a:ea typeface="Muli"/>
                <a:cs typeface="Muli"/>
              </a:rPr>
              <a:t>Stability and Vibration Control: In artificial intelligence-supported image processing, it is aimed to minimize vibration and ensure high stability for the clarity of the data.</a:t>
            </a:r>
            <a:endParaRPr/>
          </a:p>
          <a:p>
            <a:pPr algn="just">
              <a:lnSpc>
                <a:spcPts val="3936"/>
              </a:lnSpc>
              <a:spcBef>
                <a:spcPts val="0"/>
              </a:spcBef>
              <a:defRPr/>
            </a:pPr>
            <a:r>
              <a:rPr lang="en-US" sz="2800">
                <a:solidFill>
                  <a:srgbClr val="000000"/>
                </a:solidFill>
                <a:latin typeface="Muli"/>
                <a:ea typeface="Muli"/>
                <a:cs typeface="Muli"/>
              </a:rPr>
              <a:t>• Safety and Redundancy: Unlike quadcopter systems, the ability to land safely even in possible engine failures has been chosen as a safety measure for operations in steep terrain.</a:t>
            </a:r>
            <a:endParaRPr/>
          </a:p>
          <a:p>
            <a:pPr algn="just">
              <a:lnSpc>
                <a:spcPts val="3936"/>
              </a:lnSpc>
              <a:spcBef>
                <a:spcPts val="0"/>
              </a:spcBef>
              <a:defRPr/>
            </a:pPr>
            <a:r>
              <a:rPr lang="en-US" sz="2800">
                <a:solidFill>
                  <a:srgbClr val="000000"/>
                </a:solidFill>
                <a:latin typeface="Muli"/>
                <a:ea typeface="Muli"/>
                <a:cs typeface="Muli"/>
              </a:rPr>
              <a:t>• Resistance and Carrying Capacity: The high wind resistance offered by the 6-arm structure and the high load capacity that can stably carry heavy hardware such as Raspberry Pi 5 are the reasons for preference.</a:t>
            </a:r>
            <a:endParaRPr/>
          </a:p>
          <a:p>
            <a:pPr algn="just">
              <a:lnSpc>
                <a:spcPts val="3936"/>
              </a:lnSpc>
              <a:spcBef>
                <a:spcPts val="0"/>
              </a:spcBef>
              <a:defRPr/>
            </a:pPr>
            <a:r>
              <a:rPr lang="en-US" sz="2800">
                <a:solidFill>
                  <a:srgbClr val="000000"/>
                </a:solidFill>
                <a:latin typeface="Muli"/>
                <a:ea typeface="Muli"/>
                <a:cs typeface="Muli"/>
              </a:rPr>
              <a:t>In summary; This body structure was used to maintain image quality, ensure hardware safety and achieve stable flight under heavy payload.</a:t>
            </a:r>
            <a:endParaRPr/>
          </a:p>
          <a:p>
            <a:pPr algn="just">
              <a:lnSpc>
                <a:spcPts val="3936"/>
              </a:lnSpc>
              <a:spcBef>
                <a:spcPts val="0"/>
              </a:spcBef>
              <a:defRPr/>
            </a:pPr>
            <a:endParaRPr/>
          </a:p>
        </p:txBody>
      </p:sp>
      <p:sp>
        <p:nvSpPr>
          <p:cNvPr id="1178412436" name="TextBox 6"/>
          <p:cNvSpPr txBox="1"/>
          <p:nvPr/>
        </p:nvSpPr>
        <p:spPr bwMode="auto">
          <a:xfrm rot="0" flipH="0" flipV="0">
            <a:off x="8617510" y="9292623"/>
            <a:ext cx="1375467"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2</a:t>
            </a:r>
            <a:endParaRPr/>
          </a:p>
        </p:txBody>
      </p:sp>
      <p:sp>
        <p:nvSpPr>
          <p:cNvPr id="285272656" name="Freeform 7"/>
          <p:cNvSpPr/>
          <p:nvPr/>
        </p:nvSpPr>
        <p:spPr bwMode="auto">
          <a:xfrm rot="0" flipH="0" flipV="0">
            <a:off x="12639724" y="3734988"/>
            <a:ext cx="5412952" cy="4218495"/>
          </a:xfrm>
          <a:custGeom>
            <a:avLst/>
            <a:gdLst/>
            <a:ahLst/>
            <a:cxnLst/>
            <a:rect l="l" t="t" r="r" b="b"/>
            <a:pathLst>
              <a:path w="5412952" h="4218495" fill="norm" stroke="1" extrusionOk="0">
                <a:moveTo>
                  <a:pt x="0" y="0"/>
                </a:moveTo>
                <a:lnTo>
                  <a:pt x="5412952" y="0"/>
                </a:lnTo>
                <a:lnTo>
                  <a:pt x="5412952" y="4218495"/>
                </a:lnTo>
                <a:lnTo>
                  <a:pt x="0" y="4218495"/>
                </a:lnTo>
                <a:lnTo>
                  <a:pt x="0" y="0"/>
                </a:lnTo>
                <a:close/>
              </a:path>
            </a:pathLst>
          </a:custGeom>
          <a:blipFill rotWithShape="1">
            <a:blip r:embed="rId5"/>
            <a:stretch>
              <a:fillRect l="-121123" t="-44581" r="-10766" b="-21674"/>
            </a:stretch>
          </a:blipFill>
        </p:spPr>
        <p:txBody>
          <a:bodyPr/>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509317217"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580981531" name="Freeform 3"/>
          <p:cNvSpPr/>
          <p:nvPr/>
        </p:nvSpPr>
        <p:spPr bwMode="auto">
          <a:xfrm rot="0" flipH="0" flipV="0">
            <a:off x="533155" y="2326476"/>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4"/>
            <a:stretch>
              <a:fillRect l="0" t="0" r="0" b="0"/>
            </a:stretch>
          </a:blipFill>
        </p:spPr>
        <p:txBody>
          <a:bodyPr/>
          <a:p>
            <a:pPr>
              <a:defRPr/>
            </a:pPr>
            <a:endParaRPr/>
          </a:p>
        </p:txBody>
      </p:sp>
      <p:sp>
        <p:nvSpPr>
          <p:cNvPr id="2028607955" name="TextBox 4"/>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InsightFace:</a:t>
            </a:r>
            <a:endParaRPr/>
          </a:p>
        </p:txBody>
      </p:sp>
      <p:sp>
        <p:nvSpPr>
          <p:cNvPr id="2045890244" name="TextBox 5"/>
          <p:cNvSpPr txBox="1"/>
          <p:nvPr/>
        </p:nvSpPr>
        <p:spPr bwMode="auto">
          <a:xfrm rot="0">
            <a:off x="533155" y="2881651"/>
            <a:ext cx="12333122" cy="6719824"/>
          </a:xfrm>
          <a:prstGeom prst="rect">
            <a:avLst/>
          </a:prstGeom>
        </p:spPr>
        <p:txBody>
          <a:bodyPr lIns="0" tIns="0" rIns="0" bIns="0" rtlCol="0" anchor="t">
            <a:spAutoFit/>
          </a:bodyPr>
          <a:lstStyle/>
          <a:p>
            <a:pPr algn="just">
              <a:lnSpc>
                <a:spcPts val="4465"/>
              </a:lnSpc>
              <a:spcBef>
                <a:spcPts val="0"/>
              </a:spcBef>
              <a:defRPr/>
            </a:pPr>
            <a:r>
              <a:rPr lang="en-US" sz="3200">
                <a:solidFill>
                  <a:srgbClr val="000000"/>
                </a:solidFill>
                <a:latin typeface="Muli"/>
                <a:ea typeface="Muli"/>
                <a:cs typeface="Muli"/>
              </a:rPr>
              <a:t>  </a:t>
            </a:r>
            <a:r>
              <a:rPr lang="en-US" sz="3200">
                <a:solidFill>
                  <a:srgbClr val="000000"/>
                </a:solidFill>
                <a:latin typeface="Muli"/>
                <a:ea typeface="Muli"/>
                <a:cs typeface="Muli"/>
              </a:rPr>
              <a:t>InsightFace is the biometric verification "brain" of the AV-KOR system and is a library considered SOTA (the cutting edge of technology) in the literature. Its main functions in the project are as follows:</a:t>
            </a:r>
            <a:endParaRPr/>
          </a:p>
          <a:p>
            <a:pPr algn="just">
              <a:lnSpc>
                <a:spcPts val="4465"/>
              </a:lnSpc>
              <a:spcBef>
                <a:spcPts val="0"/>
              </a:spcBef>
              <a:defRPr/>
            </a:pPr>
            <a:r>
              <a:rPr lang="en-US" sz="3200">
                <a:solidFill>
                  <a:srgbClr val="000000"/>
                </a:solidFill>
                <a:latin typeface="Muli"/>
                <a:ea typeface="Muli"/>
                <a:cs typeface="Muli"/>
              </a:rPr>
              <a:t>• Feature Extraction: It analyzes facial pixels with the buffalo_l model and converts them into mathematical vectors (embedding).</a:t>
            </a:r>
            <a:endParaRPr/>
          </a:p>
          <a:p>
            <a:pPr algn="just">
              <a:lnSpc>
                <a:spcPts val="4465"/>
              </a:lnSpc>
              <a:spcBef>
                <a:spcPts val="0"/>
              </a:spcBef>
              <a:defRPr/>
            </a:pPr>
            <a:r>
              <a:rPr lang="en-US" sz="3200">
                <a:solidFill>
                  <a:srgbClr val="000000"/>
                </a:solidFill>
                <a:latin typeface="Muli"/>
                <a:ea typeface="Muli"/>
                <a:cs typeface="Muli"/>
              </a:rPr>
              <a:t>• Biometric Authentication: Authenticates by comparing these created vectors with records in the local SQLite database.</a:t>
            </a:r>
            <a:endParaRPr/>
          </a:p>
          <a:p>
            <a:pPr algn="just">
              <a:lnSpc>
                <a:spcPts val="4465"/>
              </a:lnSpc>
              <a:spcBef>
                <a:spcPts val="0"/>
              </a:spcBef>
              <a:defRPr/>
            </a:pPr>
            <a:r>
              <a:rPr lang="en-US" sz="3200">
                <a:solidFill>
                  <a:srgbClr val="000000"/>
                </a:solidFill>
                <a:latin typeface="Muli"/>
                <a:ea typeface="Muli"/>
                <a:cs typeface="Muli"/>
              </a:rPr>
              <a:t>• Edge Computing Efficiency: Performs "algorithmic inference" on Raspberry Pi 5 in a short time of 420 ms, without the need for the Internet.</a:t>
            </a:r>
            <a:endParaRPr/>
          </a:p>
          <a:p>
            <a:pPr algn="just">
              <a:lnSpc>
                <a:spcPts val="4465"/>
              </a:lnSpc>
              <a:spcBef>
                <a:spcPts val="0"/>
              </a:spcBef>
              <a:defRPr/>
            </a:pPr>
            <a:endParaRPr/>
          </a:p>
        </p:txBody>
      </p:sp>
      <p:sp>
        <p:nvSpPr>
          <p:cNvPr id="1778546971" name="TextBox 6"/>
          <p:cNvSpPr txBox="1"/>
          <p:nvPr/>
        </p:nvSpPr>
        <p:spPr bwMode="auto">
          <a:xfrm rot="0" flipH="0" flipV="0">
            <a:off x="8523450" y="9292623"/>
            <a:ext cx="1616065"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3</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491149742"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107679201" name="Freeform 3"/>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2069911328" name="TextBox 4"/>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- 1</a:t>
            </a:r>
            <a:endParaRPr/>
          </a:p>
        </p:txBody>
      </p:sp>
      <p:sp>
        <p:nvSpPr>
          <p:cNvPr id="2090825211" name="Freeform 5"/>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1075620187" name="TextBox 6"/>
          <p:cNvSpPr txBox="1"/>
          <p:nvPr/>
        </p:nvSpPr>
        <p:spPr bwMode="auto">
          <a:xfrm rot="0">
            <a:off x="732161" y="3449826"/>
            <a:ext cx="9956539" cy="4471924"/>
          </a:xfrm>
          <a:prstGeom prst="rect">
            <a:avLst/>
          </a:prstGeom>
        </p:spPr>
        <p:txBody>
          <a:bodyPr lIns="0" tIns="0" rIns="0" bIns="0" rtlCol="0" anchor="t">
            <a:spAutoFit/>
          </a:bodyPr>
          <a:lstStyle/>
          <a:p>
            <a:pPr algn="just">
              <a:lnSpc>
                <a:spcPts val="4465"/>
              </a:lnSpc>
              <a:spcBef>
                <a:spcPts val="0"/>
              </a:spcBef>
              <a:defRPr/>
            </a:pPr>
            <a:r>
              <a:rPr lang="en-US" sz="3200">
                <a:solidFill>
                  <a:srgbClr val="000000"/>
                </a:solidFill>
                <a:latin typeface="Muli"/>
                <a:ea typeface="Muli"/>
                <a:cs typeface="Muli"/>
              </a:rPr>
              <a:t>  </a:t>
            </a:r>
            <a:r>
              <a:rPr lang="en-US" sz="3200">
                <a:solidFill>
                  <a:srgbClr val="000000"/>
                </a:solidFill>
                <a:latin typeface="Muli"/>
                <a:ea typeface="Muli"/>
                <a:cs typeface="Muli"/>
              </a:rPr>
              <a:t>Geographical Difficulties and Insufficient Control</a:t>
            </a:r>
            <a:endParaRPr/>
          </a:p>
          <a:p>
            <a:pPr algn="just">
              <a:lnSpc>
                <a:spcPts val="4465"/>
              </a:lnSpc>
              <a:spcBef>
                <a:spcPts val="0"/>
              </a:spcBef>
              <a:defRPr/>
            </a:pPr>
            <a:r>
              <a:rPr lang="en-US" sz="3200">
                <a:solidFill>
                  <a:srgbClr val="000000"/>
                </a:solidFill>
                <a:latin typeface="Muli"/>
                <a:ea typeface="Muli"/>
                <a:cs typeface="Muli"/>
              </a:rPr>
              <a:t>The total surface area of ​​protected areas in Türkiye has reached approximately 3.8 million hectares (37,700 km²). It is physically impossible to effectively monitor these huge and steep lands 24/7 with a limited number of forest conservation officers. AV-KOR closes this gap by quickly reaching these areas that people have difficulty in accessing and scanning from a bird's eye view.</a:t>
            </a:r>
            <a:endParaRPr/>
          </a:p>
        </p:txBody>
      </p:sp>
      <p:sp>
        <p:nvSpPr>
          <p:cNvPr id="1943867923" name="Freeform 7"/>
          <p:cNvSpPr/>
          <p:nvPr/>
        </p:nvSpPr>
        <p:spPr bwMode="auto">
          <a:xfrm rot="0" flipH="0" flipV="0">
            <a:off x="11953494" y="3081602"/>
            <a:ext cx="5779572" cy="5494124"/>
          </a:xfrm>
          <a:custGeom>
            <a:avLst/>
            <a:gdLst/>
            <a:ahLst/>
            <a:cxnLst/>
            <a:rect l="l" t="t" r="r" b="b"/>
            <a:pathLst>
              <a:path w="5779572" h="5494124" fill="norm" stroke="1" extrusionOk="0">
                <a:moveTo>
                  <a:pt x="0" y="0"/>
                </a:moveTo>
                <a:lnTo>
                  <a:pt x="5779572" y="0"/>
                </a:lnTo>
                <a:lnTo>
                  <a:pt x="5779572" y="5494123"/>
                </a:lnTo>
                <a:lnTo>
                  <a:pt x="0" y="5494123"/>
                </a:lnTo>
                <a:lnTo>
                  <a:pt x="0" y="0"/>
                </a:lnTo>
                <a:close/>
              </a:path>
            </a:pathLst>
          </a:custGeom>
          <a:blipFill rotWithShape="1">
            <a:blip r:embed="rId5"/>
            <a:stretch>
              <a:fillRect l="0" t="-4160" r="0" b="0"/>
            </a:stretch>
          </a:blipFill>
        </p:spPr>
        <p:txBody>
          <a:bodyPr/>
          <a:p>
            <a:pPr>
              <a:defRPr/>
            </a:pPr>
            <a:endParaRPr/>
          </a:p>
        </p:txBody>
      </p:sp>
      <p:sp>
        <p:nvSpPr>
          <p:cNvPr id="794286020" name="TextBox 8"/>
          <p:cNvSpPr txBox="1"/>
          <p:nvPr/>
        </p:nvSpPr>
        <p:spPr bwMode="auto">
          <a:xfrm rot="0" flipH="0" flipV="0">
            <a:off x="8536865" y="9292623"/>
            <a:ext cx="1163035"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4</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710746520"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445884948"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- 2</a:t>
            </a:r>
            <a:endParaRPr/>
          </a:p>
        </p:txBody>
      </p:sp>
      <p:sp>
        <p:nvSpPr>
          <p:cNvPr id="1132860131"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1928207099" name="Freeform 5"/>
          <p:cNvSpPr/>
          <p:nvPr/>
        </p:nvSpPr>
        <p:spPr bwMode="auto">
          <a:xfrm rot="0" flipH="0" flipV="0">
            <a:off x="58171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1718999396" name="Freeform 6"/>
          <p:cNvSpPr/>
          <p:nvPr/>
        </p:nvSpPr>
        <p:spPr bwMode="auto">
          <a:xfrm rot="0" flipH="0" flipV="0">
            <a:off x="12146832" y="2194801"/>
            <a:ext cx="6824011" cy="5456329"/>
          </a:xfrm>
          <a:custGeom>
            <a:avLst/>
            <a:gdLst/>
            <a:ahLst/>
            <a:cxnLst/>
            <a:rect l="l" t="t" r="r" b="b"/>
            <a:pathLst>
              <a:path w="6824011" h="5456329" fill="norm" stroke="1" extrusionOk="0">
                <a:moveTo>
                  <a:pt x="0" y="0"/>
                </a:moveTo>
                <a:lnTo>
                  <a:pt x="6824011" y="0"/>
                </a:lnTo>
                <a:lnTo>
                  <a:pt x="6824011" y="5456330"/>
                </a:lnTo>
                <a:lnTo>
                  <a:pt x="0" y="5456330"/>
                </a:lnTo>
                <a:lnTo>
                  <a:pt x="0" y="0"/>
                </a:lnTo>
                <a:close/>
              </a:path>
            </a:pathLst>
          </a:custGeom>
          <a:blipFill rotWithShape="1">
            <a:blip r:embed="rId5"/>
            <a:stretch>
              <a:fillRect l="0" t="0" r="0" b="0"/>
            </a:stretch>
          </a:blipFill>
        </p:spPr>
        <p:txBody>
          <a:bodyPr/>
          <a:p>
            <a:pPr>
              <a:defRPr/>
            </a:pPr>
            <a:endParaRPr/>
          </a:p>
        </p:txBody>
      </p:sp>
      <p:sp>
        <p:nvSpPr>
          <p:cNvPr id="1683704634" name="TextBox 7"/>
          <p:cNvSpPr txBox="1"/>
          <p:nvPr/>
        </p:nvSpPr>
        <p:spPr bwMode="auto">
          <a:xfrm rot="0">
            <a:off x="581710" y="3559459"/>
            <a:ext cx="12416705" cy="4091671"/>
          </a:xfrm>
          <a:prstGeom prst="rect">
            <a:avLst/>
          </a:prstGeom>
        </p:spPr>
        <p:txBody>
          <a:bodyPr lIns="0" tIns="0" rIns="0" bIns="0" rtlCol="0" anchor="t">
            <a:spAutoFit/>
          </a:bodyPr>
          <a:lstStyle/>
          <a:p>
            <a:pPr algn="just">
              <a:lnSpc>
                <a:spcPts val="5474"/>
              </a:lnSpc>
              <a:spcBef>
                <a:spcPts val="0"/>
              </a:spcBef>
              <a:defRPr/>
            </a:pPr>
            <a:r>
              <a:rPr lang="en-US" sz="3900">
                <a:solidFill>
                  <a:srgbClr val="000000"/>
                </a:solidFill>
                <a:latin typeface="Muli"/>
                <a:ea typeface="Muli"/>
                <a:cs typeface="Muli"/>
              </a:rPr>
              <a:t>  </a:t>
            </a:r>
            <a:r>
              <a:rPr lang="en-US" sz="3900">
                <a:solidFill>
                  <a:srgbClr val="000000"/>
                </a:solidFill>
                <a:latin typeface="Muli"/>
                <a:ea typeface="Muli"/>
                <a:cs typeface="Muli"/>
              </a:rPr>
              <a:t>"Instant" Intervention, Not "After the Incident";</a:t>
            </a:r>
            <a:endParaRPr/>
          </a:p>
          <a:p>
            <a:pPr algn="just">
              <a:lnSpc>
                <a:spcPts val="5474"/>
              </a:lnSpc>
              <a:spcBef>
                <a:spcPts val="0"/>
              </a:spcBef>
              <a:defRPr/>
            </a:pPr>
            <a:r>
              <a:rPr lang="en-US" sz="3900">
                <a:solidFill>
                  <a:srgbClr val="000000"/>
                </a:solidFill>
                <a:latin typeface="Muli"/>
                <a:ea typeface="Muli"/>
                <a:cs typeface="Muli"/>
              </a:rPr>
              <a:t>Currently used camera traps are passive (reactive) systems, providing data only after the event is over. AV-KOR, on the other hand, offers a proactive control mechanism that enables real-time detection and intervention "at the time of the incident".</a:t>
            </a:r>
            <a:endParaRPr/>
          </a:p>
        </p:txBody>
      </p:sp>
      <p:sp>
        <p:nvSpPr>
          <p:cNvPr id="1520053258" name="TextBox 8"/>
          <p:cNvSpPr txBox="1"/>
          <p:nvPr/>
        </p:nvSpPr>
        <p:spPr bwMode="auto">
          <a:xfrm rot="0" flipH="0" flipV="0">
            <a:off x="8535039" y="9292623"/>
            <a:ext cx="1018323"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5</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766661372"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960742467"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- 3</a:t>
            </a:r>
            <a:endParaRPr/>
          </a:p>
        </p:txBody>
      </p:sp>
      <p:sp>
        <p:nvSpPr>
          <p:cNvPr id="118076048"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578408171" name="Freeform 5"/>
          <p:cNvSpPr/>
          <p:nvPr/>
        </p:nvSpPr>
        <p:spPr bwMode="auto">
          <a:xfrm rot="0" flipH="0" flipV="0">
            <a:off x="12800483" y="3734988"/>
            <a:ext cx="4560448" cy="3859279"/>
          </a:xfrm>
          <a:custGeom>
            <a:avLst/>
            <a:gdLst/>
            <a:ahLst/>
            <a:cxnLst/>
            <a:rect l="l" t="t" r="r" b="b"/>
            <a:pathLst>
              <a:path w="4560448" h="3859279" fill="norm" stroke="1" extrusionOk="0">
                <a:moveTo>
                  <a:pt x="0" y="0"/>
                </a:moveTo>
                <a:lnTo>
                  <a:pt x="4560448" y="0"/>
                </a:lnTo>
                <a:lnTo>
                  <a:pt x="4560448" y="3859279"/>
                </a:lnTo>
                <a:lnTo>
                  <a:pt x="0" y="3859279"/>
                </a:lnTo>
                <a:lnTo>
                  <a:pt x="0" y="0"/>
                </a:lnTo>
                <a:close/>
              </a:path>
            </a:pathLst>
          </a:custGeom>
          <a:blipFill rotWithShape="1">
            <a:blip r:embed="rId5"/>
            <a:stretch>
              <a:fillRect l="0" t="0" r="0" b="0"/>
            </a:stretch>
          </a:blipFill>
        </p:spPr>
        <p:txBody>
          <a:bodyPr/>
          <a:p>
            <a:pPr>
              <a:defRPr/>
            </a:pPr>
            <a:endParaRPr/>
          </a:p>
        </p:txBody>
      </p:sp>
      <p:sp>
        <p:nvSpPr>
          <p:cNvPr id="1535637987" name="TextBox 6"/>
          <p:cNvSpPr txBox="1"/>
          <p:nvPr/>
        </p:nvSpPr>
        <p:spPr bwMode="auto">
          <a:xfrm rot="0">
            <a:off x="732161" y="3074552"/>
            <a:ext cx="11084300" cy="5633440"/>
          </a:xfrm>
          <a:prstGeom prst="rect">
            <a:avLst/>
          </a:prstGeom>
        </p:spPr>
        <p:txBody>
          <a:bodyPr lIns="0" tIns="0" rIns="0" bIns="0" rtlCol="0" anchor="t">
            <a:spAutoFit/>
          </a:bodyPr>
          <a:lstStyle/>
          <a:p>
            <a:pPr algn="just">
              <a:lnSpc>
                <a:spcPts val="5020"/>
              </a:lnSpc>
              <a:spcBef>
                <a:spcPts val="0"/>
              </a:spcBef>
              <a:defRPr/>
            </a:pPr>
            <a:r>
              <a:rPr lang="en-US" sz="3600">
                <a:solidFill>
                  <a:srgbClr val="000000"/>
                </a:solidFill>
                <a:latin typeface="Muli"/>
                <a:ea typeface="Muli"/>
                <a:cs typeface="Muli"/>
              </a:rPr>
              <a:t>  </a:t>
            </a:r>
            <a:r>
              <a:rPr lang="en-US" sz="3600">
                <a:solidFill>
                  <a:srgbClr val="000000"/>
                </a:solidFill>
                <a:latin typeface="Muli"/>
                <a:ea typeface="Muli"/>
                <a:cs typeface="Muli"/>
              </a:rPr>
              <a:t>Internet and Communication Independence (Edge Computing)</a:t>
            </a:r>
            <a:endParaRPr/>
          </a:p>
          <a:p>
            <a:pPr algn="just">
              <a:lnSpc>
                <a:spcPts val="5020"/>
              </a:lnSpc>
              <a:spcBef>
                <a:spcPts val="0"/>
              </a:spcBef>
              <a:defRPr/>
            </a:pPr>
            <a:r>
              <a:rPr lang="en-US" sz="3600">
                <a:solidFill>
                  <a:srgbClr val="000000"/>
                </a:solidFill>
                <a:latin typeface="Muli"/>
                <a:ea typeface="Muli"/>
                <a:cs typeface="Muli"/>
              </a:rPr>
              <a:t>GSM or Wi-Fi infrastructure is generally not available in deep forests and steep terrain. AV-KOR performs all analyzes (face detection, verification, decision-making) on ​​the Raspberry Pi 5-based embedded system on the drone, that is, with the edge computing architecture. In this way, it can work even in places where there is no internet, without the need to send data to the cloud or the center.</a:t>
            </a:r>
            <a:endParaRPr/>
          </a:p>
        </p:txBody>
      </p:sp>
      <p:sp>
        <p:nvSpPr>
          <p:cNvPr id="1748276939" name="Freeform 7"/>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1590130886" name="TextBox 8"/>
          <p:cNvSpPr txBox="1"/>
          <p:nvPr/>
        </p:nvSpPr>
        <p:spPr bwMode="auto">
          <a:xfrm rot="0" flipH="0" flipV="0">
            <a:off x="8538690" y="9292623"/>
            <a:ext cx="1039095"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6</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63960590"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094538755"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- 4</a:t>
            </a:r>
            <a:endParaRPr/>
          </a:p>
        </p:txBody>
      </p:sp>
      <p:sp>
        <p:nvSpPr>
          <p:cNvPr id="1819092422"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480954732" name="Freeform 5"/>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1302431142" name="Freeform 6"/>
          <p:cNvSpPr/>
          <p:nvPr/>
        </p:nvSpPr>
        <p:spPr bwMode="auto">
          <a:xfrm rot="0" flipH="0" flipV="0">
            <a:off x="10640435" y="3734988"/>
            <a:ext cx="7266565" cy="4312062"/>
          </a:xfrm>
          <a:custGeom>
            <a:avLst/>
            <a:gdLst/>
            <a:ahLst/>
            <a:cxnLst/>
            <a:rect l="l" t="t" r="r" b="b"/>
            <a:pathLst>
              <a:path w="7266565" h="4312062" fill="norm" stroke="1" extrusionOk="0">
                <a:moveTo>
                  <a:pt x="0" y="0"/>
                </a:moveTo>
                <a:lnTo>
                  <a:pt x="7266565" y="0"/>
                </a:lnTo>
                <a:lnTo>
                  <a:pt x="7266565" y="4312062"/>
                </a:lnTo>
                <a:lnTo>
                  <a:pt x="0" y="4312062"/>
                </a:lnTo>
                <a:lnTo>
                  <a:pt x="0" y="0"/>
                </a:lnTo>
                <a:close/>
              </a:path>
            </a:pathLst>
          </a:custGeom>
          <a:blipFill rotWithShape="1">
            <a:blip r:embed="rId5"/>
            <a:stretch>
              <a:fillRect l="-1595" t="0" r="0" b="0"/>
            </a:stretch>
          </a:blipFill>
        </p:spPr>
        <p:txBody>
          <a:bodyPr/>
          <a:p>
            <a:pPr>
              <a:defRPr/>
            </a:pPr>
            <a:endParaRPr/>
          </a:p>
        </p:txBody>
      </p:sp>
      <p:sp>
        <p:nvSpPr>
          <p:cNvPr id="810264207" name="TextBox 7"/>
          <p:cNvSpPr txBox="1"/>
          <p:nvPr/>
        </p:nvSpPr>
        <p:spPr bwMode="auto">
          <a:xfrm rot="0">
            <a:off x="732161" y="2778016"/>
            <a:ext cx="9336073" cy="6149806"/>
          </a:xfrm>
          <a:prstGeom prst="rect">
            <a:avLst/>
          </a:prstGeom>
        </p:spPr>
        <p:txBody>
          <a:bodyPr lIns="0" tIns="0" rIns="0" bIns="0" rtlCol="0" anchor="t">
            <a:spAutoFit/>
          </a:bodyPr>
          <a:lstStyle/>
          <a:p>
            <a:pPr algn="just">
              <a:lnSpc>
                <a:spcPts val="5434"/>
              </a:lnSpc>
              <a:spcBef>
                <a:spcPts val="0"/>
              </a:spcBef>
              <a:defRPr/>
            </a:pPr>
            <a:r>
              <a:rPr lang="en-US" sz="3900">
                <a:solidFill>
                  <a:srgbClr val="000000"/>
                </a:solidFill>
                <a:latin typeface="Muli"/>
                <a:ea typeface="Muli"/>
                <a:cs typeface="Muli"/>
              </a:rPr>
              <a:t>  </a:t>
            </a:r>
            <a:r>
              <a:rPr lang="en-US" sz="3900">
                <a:solidFill>
                  <a:srgbClr val="000000"/>
                </a:solidFill>
                <a:latin typeface="Muli"/>
                <a:ea typeface="Muli"/>
                <a:cs typeface="Muli"/>
              </a:rPr>
              <a:t>Fighting Biosmuggling;</a:t>
            </a:r>
            <a:endParaRPr/>
          </a:p>
          <a:p>
            <a:pPr algn="just">
              <a:lnSpc>
                <a:spcPts val="5434"/>
              </a:lnSpc>
              <a:spcBef>
                <a:spcPts val="0"/>
              </a:spcBef>
              <a:defRPr/>
            </a:pPr>
            <a:r>
              <a:rPr lang="en-US" sz="3900">
                <a:solidFill>
                  <a:srgbClr val="000000"/>
                </a:solidFill>
                <a:latin typeface="Muli"/>
                <a:ea typeface="Muli"/>
                <a:cs typeface="Muli"/>
              </a:rPr>
              <a:t>Biosmugglers are not always armed hunters, sometimes they are people who collect endemic plants, butterflies or insects under the guise of tourists or researchers. AV-KOR helps protect biodiversity by detecting any unauthorized person entering the prohibited area, even if the person does not have a weapon.</a:t>
            </a:r>
            <a:endParaRPr/>
          </a:p>
        </p:txBody>
      </p:sp>
      <p:sp>
        <p:nvSpPr>
          <p:cNvPr id="841243812" name="TextBox 8"/>
          <p:cNvSpPr txBox="1"/>
          <p:nvPr/>
        </p:nvSpPr>
        <p:spPr bwMode="auto">
          <a:xfrm rot="0" flipH="0" flipV="0">
            <a:off x="8524641" y="9292623"/>
            <a:ext cx="1248528"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7</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181711400"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494023307"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- 5</a:t>
            </a:r>
            <a:endParaRPr/>
          </a:p>
        </p:txBody>
      </p:sp>
      <p:sp>
        <p:nvSpPr>
          <p:cNvPr id="1598024932"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1710036026" name="Freeform 5"/>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7148310" name="Freeform 6"/>
          <p:cNvSpPr/>
          <p:nvPr/>
        </p:nvSpPr>
        <p:spPr bwMode="auto">
          <a:xfrm rot="0" flipH="0" flipV="0">
            <a:off x="12381099" y="3467359"/>
            <a:ext cx="5482931" cy="5188223"/>
          </a:xfrm>
          <a:custGeom>
            <a:avLst/>
            <a:gdLst/>
            <a:ahLst/>
            <a:cxnLst/>
            <a:rect l="l" t="t" r="r" b="b"/>
            <a:pathLst>
              <a:path w="5482931" h="5188223" fill="norm" stroke="1" extrusionOk="0">
                <a:moveTo>
                  <a:pt x="0" y="0"/>
                </a:moveTo>
                <a:lnTo>
                  <a:pt x="5482931" y="0"/>
                </a:lnTo>
                <a:lnTo>
                  <a:pt x="5482931" y="5188223"/>
                </a:lnTo>
                <a:lnTo>
                  <a:pt x="0" y="5188223"/>
                </a:lnTo>
                <a:lnTo>
                  <a:pt x="0" y="0"/>
                </a:lnTo>
                <a:close/>
              </a:path>
            </a:pathLst>
          </a:custGeom>
          <a:blipFill rotWithShape="1">
            <a:blip r:embed="rId5"/>
            <a:stretch>
              <a:fillRect l="0" t="0" r="0" b="0"/>
            </a:stretch>
          </a:blipFill>
        </p:spPr>
        <p:txBody>
          <a:bodyPr/>
          <a:p>
            <a:pPr>
              <a:defRPr/>
            </a:pPr>
            <a:endParaRPr/>
          </a:p>
        </p:txBody>
      </p:sp>
      <p:sp>
        <p:nvSpPr>
          <p:cNvPr id="327663188" name="TextBox 7"/>
          <p:cNvSpPr txBox="1"/>
          <p:nvPr/>
        </p:nvSpPr>
        <p:spPr bwMode="auto">
          <a:xfrm rot="0">
            <a:off x="732161" y="3468155"/>
            <a:ext cx="11425529" cy="5179084"/>
          </a:xfrm>
          <a:prstGeom prst="rect">
            <a:avLst/>
          </a:prstGeom>
        </p:spPr>
        <p:txBody>
          <a:bodyPr lIns="0" tIns="0" rIns="0" bIns="0" rtlCol="0" anchor="t">
            <a:spAutoFit/>
          </a:bodyPr>
          <a:lstStyle/>
          <a:p>
            <a:pPr algn="just">
              <a:lnSpc>
                <a:spcPts val="5913"/>
              </a:lnSpc>
              <a:spcBef>
                <a:spcPts val="0"/>
              </a:spcBef>
              <a:defRPr/>
            </a:pPr>
            <a:r>
              <a:rPr lang="en-US" sz="4200">
                <a:solidFill>
                  <a:srgbClr val="000000"/>
                </a:solidFill>
                <a:latin typeface="Muli"/>
                <a:ea typeface="Muli"/>
                <a:cs typeface="Muli"/>
              </a:rPr>
              <a:t>  </a:t>
            </a:r>
            <a:r>
              <a:rPr lang="en-US" sz="4200">
                <a:solidFill>
                  <a:srgbClr val="000000"/>
                </a:solidFill>
                <a:latin typeface="Muli"/>
                <a:ea typeface="Muli"/>
                <a:cs typeface="Muli"/>
              </a:rPr>
              <a:t>Digital Evidence and "Black Box" System;</a:t>
            </a:r>
            <a:endParaRPr/>
          </a:p>
          <a:p>
            <a:pPr algn="just">
              <a:lnSpc>
                <a:spcPts val="5913"/>
              </a:lnSpc>
              <a:spcBef>
                <a:spcPts val="0"/>
              </a:spcBef>
              <a:defRPr/>
            </a:pPr>
            <a:r>
              <a:rPr lang="en-US" sz="4200">
                <a:solidFill>
                  <a:srgbClr val="000000"/>
                </a:solidFill>
                <a:latin typeface="Muli"/>
                <a:ea typeface="Muli"/>
                <a:cs typeface="Muli"/>
              </a:rPr>
              <a:t>The system not only sounds an alarm when it detects a violation; It also records the GPS location of the incident, its time stamp, and a photograph of the moment of the breach in the local "Black Box" unit. This data serves as digital evidence to prove illegal activities.</a:t>
            </a:r>
            <a:endParaRPr/>
          </a:p>
        </p:txBody>
      </p:sp>
      <p:sp>
        <p:nvSpPr>
          <p:cNvPr id="953576436" name="TextBox 8"/>
          <p:cNvSpPr txBox="1"/>
          <p:nvPr/>
        </p:nvSpPr>
        <p:spPr bwMode="auto">
          <a:xfrm rot="0" flipH="0" flipV="0">
            <a:off x="8559883" y="9292623"/>
            <a:ext cx="993479"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8</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931110661"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048762787"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- 6</a:t>
            </a:r>
            <a:endParaRPr/>
          </a:p>
        </p:txBody>
      </p:sp>
      <p:sp>
        <p:nvSpPr>
          <p:cNvPr id="728691933"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812621116" name="Freeform 5"/>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1869212538" name="Freeform 6"/>
          <p:cNvSpPr/>
          <p:nvPr/>
        </p:nvSpPr>
        <p:spPr bwMode="auto">
          <a:xfrm rot="0" flipH="0" flipV="0">
            <a:off x="12106067" y="2536284"/>
            <a:ext cx="4069947" cy="6730960"/>
          </a:xfrm>
          <a:custGeom>
            <a:avLst/>
            <a:gdLst/>
            <a:ahLst/>
            <a:cxnLst/>
            <a:rect l="l" t="t" r="r" b="b"/>
            <a:pathLst>
              <a:path w="4069947" h="6730960" fill="norm" stroke="1" extrusionOk="0">
                <a:moveTo>
                  <a:pt x="0" y="0"/>
                </a:moveTo>
                <a:lnTo>
                  <a:pt x="4069946" y="0"/>
                </a:lnTo>
                <a:lnTo>
                  <a:pt x="4069946" y="6730960"/>
                </a:lnTo>
                <a:lnTo>
                  <a:pt x="0" y="6730960"/>
                </a:lnTo>
                <a:lnTo>
                  <a:pt x="0" y="0"/>
                </a:lnTo>
                <a:close/>
              </a:path>
            </a:pathLst>
          </a:custGeom>
          <a:blipFill rotWithShape="1">
            <a:blip r:embed="rId5"/>
            <a:stretch>
              <a:fillRect l="-91366" t="0" r="-102973" b="0"/>
            </a:stretch>
          </a:blipFill>
        </p:spPr>
        <p:txBody>
          <a:bodyPr/>
          <a:p>
            <a:pPr>
              <a:defRPr/>
            </a:pPr>
            <a:endParaRPr/>
          </a:p>
        </p:txBody>
      </p:sp>
      <p:sp>
        <p:nvSpPr>
          <p:cNvPr id="1866239890" name="TextBox 7"/>
          <p:cNvSpPr txBox="1"/>
          <p:nvPr/>
        </p:nvSpPr>
        <p:spPr bwMode="auto">
          <a:xfrm rot="0">
            <a:off x="732161" y="2718723"/>
            <a:ext cx="10507159" cy="5623671"/>
          </a:xfrm>
          <a:prstGeom prst="rect">
            <a:avLst/>
          </a:prstGeom>
        </p:spPr>
        <p:txBody>
          <a:bodyPr lIns="0" tIns="0" rIns="0" bIns="0" rtlCol="0" anchor="t">
            <a:spAutoFit/>
          </a:bodyPr>
          <a:lstStyle/>
          <a:p>
            <a:pPr algn="just">
              <a:lnSpc>
                <a:spcPts val="5558"/>
              </a:lnSpc>
              <a:spcBef>
                <a:spcPts val="0"/>
              </a:spcBef>
              <a:defRPr/>
            </a:pPr>
            <a:r>
              <a:rPr lang="en-US" sz="3950">
                <a:solidFill>
                  <a:srgbClr val="000000"/>
                </a:solidFill>
                <a:latin typeface="Muli"/>
                <a:ea typeface="Muli"/>
                <a:cs typeface="Muli"/>
              </a:rPr>
              <a:t>  </a:t>
            </a:r>
            <a:r>
              <a:rPr lang="en-US" sz="3950">
                <a:solidFill>
                  <a:srgbClr val="000000"/>
                </a:solidFill>
                <a:latin typeface="Muli"/>
                <a:ea typeface="Muli"/>
                <a:cs typeface="Muli"/>
              </a:rPr>
              <a:t>Security and Electronic Warfare Resistance;</a:t>
            </a:r>
            <a:endParaRPr/>
          </a:p>
          <a:p>
            <a:pPr algn="just">
              <a:lnSpc>
                <a:spcPts val="5558"/>
              </a:lnSpc>
              <a:spcBef>
                <a:spcPts val="0"/>
              </a:spcBef>
              <a:defRPr/>
            </a:pPr>
            <a:r>
              <a:rPr lang="en-US" sz="3950">
                <a:solidFill>
                  <a:srgbClr val="000000"/>
                </a:solidFill>
                <a:latin typeface="Muli"/>
                <a:ea typeface="Muli"/>
                <a:cs typeface="Muli"/>
              </a:rPr>
              <a:t>Since it processes image data on the device instead of transferring it to the center, it has a decision architecture that is not affected by external interventions such as signal tracking or jamming and communication interruptions. In addition, closed-circuit processing of data on the drone facilitates compliance with KVKK and ethical principles.</a:t>
            </a:r>
            <a:endParaRPr/>
          </a:p>
        </p:txBody>
      </p:sp>
      <p:sp>
        <p:nvSpPr>
          <p:cNvPr id="1584557973" name="TextBox 8"/>
          <p:cNvSpPr txBox="1"/>
          <p:nvPr/>
        </p:nvSpPr>
        <p:spPr bwMode="auto">
          <a:xfrm rot="0" flipH="0" flipV="0">
            <a:off x="8532816" y="9292623"/>
            <a:ext cx="1313622"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1</a:t>
            </a:r>
            <a:r>
              <a:rPr lang="tr-TR" sz="5850">
                <a:solidFill>
                  <a:srgbClr val="000000"/>
                </a:solidFill>
                <a:latin typeface="Garet"/>
                <a:ea typeface="Garet"/>
                <a:cs typeface="Garet"/>
              </a:rPr>
              <a:t>9</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509579793" name="Freeform 2"/>
          <p:cNvSpPr/>
          <p:nvPr/>
        </p:nvSpPr>
        <p:spPr bwMode="auto">
          <a:xfrm rot="0" flipH="1" flipV="1">
            <a:off x="11924573" y="-357187"/>
            <a:ext cx="7059478" cy="4114800"/>
          </a:xfrm>
          <a:custGeom>
            <a:avLst/>
            <a:gdLst/>
            <a:ahLst/>
            <a:cxnLst/>
            <a:rect l="l" t="t" r="r" b="b"/>
            <a:pathLst>
              <a:path w="7059478" h="4114800" fill="norm" stroke="1" extrusionOk="0">
                <a:moveTo>
                  <a:pt x="7059477" y="4114800"/>
                </a:moveTo>
                <a:lnTo>
                  <a:pt x="0" y="4114800"/>
                </a:lnTo>
                <a:lnTo>
                  <a:pt x="0" y="0"/>
                </a:lnTo>
                <a:lnTo>
                  <a:pt x="7059477" y="0"/>
                </a:lnTo>
                <a:lnTo>
                  <a:pt x="7059477" y="4114800"/>
                </a:lnTo>
                <a:close/>
              </a:path>
            </a:pathLst>
          </a:custGeom>
          <a:blipFill rotWithShape="1">
            <a:blip r:embed="rId3"/>
            <a:stretch>
              <a:fillRect l="0" t="0" r="0" b="0"/>
            </a:stretch>
          </a:blipFill>
        </p:spPr>
        <p:txBody>
          <a:bodyPr/>
          <a:p>
            <a:pPr>
              <a:defRPr/>
            </a:pPr>
            <a:endParaRPr/>
          </a:p>
        </p:txBody>
      </p:sp>
      <p:sp>
        <p:nvSpPr>
          <p:cNvPr id="1786711656" name="Freeform 3"/>
          <p:cNvSpPr/>
          <p:nvPr/>
        </p:nvSpPr>
        <p:spPr bwMode="auto">
          <a:xfrm rot="0" flipH="0" flipV="0">
            <a:off x="441306" y="2418325"/>
            <a:ext cx="7315200" cy="159604"/>
          </a:xfrm>
          <a:custGeom>
            <a:avLst/>
            <a:gdLst/>
            <a:ahLst/>
            <a:cxnLst/>
            <a:rect l="l" t="t" r="r" b="b"/>
            <a:pathLst>
              <a:path w="7315200" h="159604" fill="norm" stroke="1" extrusionOk="0">
                <a:moveTo>
                  <a:pt x="0" y="0"/>
                </a:moveTo>
                <a:lnTo>
                  <a:pt x="7315200" y="0"/>
                </a:lnTo>
                <a:lnTo>
                  <a:pt x="7315200" y="159604"/>
                </a:lnTo>
                <a:lnTo>
                  <a:pt x="0" y="159604"/>
                </a:lnTo>
                <a:lnTo>
                  <a:pt x="0" y="0"/>
                </a:lnTo>
                <a:close/>
              </a:path>
            </a:pathLst>
          </a:custGeom>
          <a:blipFill rotWithShape="1">
            <a:blip r:embed="rId4"/>
            <a:stretch>
              <a:fillRect l="0" t="0" r="0" b="0"/>
            </a:stretch>
          </a:blipFill>
        </p:spPr>
        <p:txBody>
          <a:bodyPr/>
          <a:p>
            <a:pPr>
              <a:defRPr/>
            </a:pPr>
            <a:endParaRPr/>
          </a:p>
        </p:txBody>
      </p:sp>
      <p:sp>
        <p:nvSpPr>
          <p:cNvPr id="623126121" name="TextBox 4"/>
          <p:cNvSpPr txBox="1"/>
          <p:nvPr/>
        </p:nvSpPr>
        <p:spPr bwMode="auto">
          <a:xfrm rot="0" flipH="0" flipV="0">
            <a:off x="-684310" y="901076"/>
            <a:ext cx="11868455" cy="1517247"/>
          </a:xfrm>
          <a:prstGeom prst="rect">
            <a:avLst/>
          </a:prstGeom>
        </p:spPr>
        <p:txBody>
          <a:bodyPr lIns="0" tIns="0" rIns="0" bIns="0" rtlCol="0" anchor="t">
            <a:spAutoFit/>
          </a:bodyPr>
          <a:lstStyle/>
          <a:p>
            <a:pPr algn="ctr">
              <a:lnSpc>
                <a:spcPts val="11944"/>
              </a:lnSpc>
              <a:spcBef>
                <a:spcPts val="0"/>
              </a:spcBef>
              <a:defRPr/>
            </a:pPr>
            <a:r>
              <a:rPr lang="en-US" sz="8550">
                <a:solidFill>
                  <a:srgbClr val="000000"/>
                </a:solidFill>
                <a:latin typeface="Muli"/>
                <a:ea typeface="Muli"/>
                <a:cs typeface="Muli"/>
              </a:rPr>
              <a:t>Project Purpose:</a:t>
            </a:r>
            <a:endParaRPr/>
          </a:p>
        </p:txBody>
      </p:sp>
      <p:sp>
        <p:nvSpPr>
          <p:cNvPr id="1520140858" name="TextBox 5"/>
          <p:cNvSpPr txBox="1"/>
          <p:nvPr/>
        </p:nvSpPr>
        <p:spPr bwMode="auto">
          <a:xfrm rot="0">
            <a:off x="594388" y="3052428"/>
            <a:ext cx="16664912" cy="4176707"/>
          </a:xfrm>
          <a:prstGeom prst="rect">
            <a:avLst/>
          </a:prstGeom>
        </p:spPr>
        <p:txBody>
          <a:bodyPr lIns="0" tIns="0" rIns="0" bIns="0" rtlCol="0" anchor="t">
            <a:spAutoFit/>
          </a:bodyPr>
          <a:lstStyle/>
          <a:p>
            <a:pPr algn="just">
              <a:lnSpc>
                <a:spcPts val="4780"/>
              </a:lnSpc>
              <a:spcBef>
                <a:spcPts val="0"/>
              </a:spcBef>
              <a:defRPr/>
            </a:pPr>
            <a:r>
              <a:rPr lang="en-US" sz="3400">
                <a:solidFill>
                  <a:srgbClr val="000000"/>
                </a:solidFill>
                <a:latin typeface="Muli"/>
                <a:ea typeface="Muli"/>
                <a:cs typeface="Muli"/>
              </a:rPr>
              <a:t>The purpose of this project; national p</a:t>
            </a:r>
            <a:r>
              <a:rPr lang="en-US" sz="3400">
                <a:solidFill>
                  <a:srgbClr val="000000"/>
                </a:solidFill>
                <a:latin typeface="Muli"/>
                <a:ea typeface="Muli"/>
                <a:cs typeface="Muli"/>
              </a:rPr>
              <a:t>Our aim is to develop an autonomous UAV patrol system supported by artificial intelligence that can detect unauthorized entries and biosmuggling activities in large, steep areas such as parks and protected areas where internet infrastructure is limited. The system performs analysis on the drone with end-to-end calculations, allowing authorized/unauthorized distinction. While it instantly reports violations and transmits live images when there is an internet connection, it continues to carry out all processes autonomously offline in cases where there is no connection.</a:t>
            </a:r>
            <a:endParaRPr/>
          </a:p>
        </p:txBody>
      </p:sp>
      <p:sp>
        <p:nvSpPr>
          <p:cNvPr id="594242840" name="TextBox 6"/>
          <p:cNvSpPr txBox="1"/>
          <p:nvPr/>
        </p:nvSpPr>
        <p:spPr bwMode="auto">
          <a:xfrm rot="0">
            <a:off x="8667601" y="9292624"/>
            <a:ext cx="476399"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2</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466462147"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146046863" name="TextBox 3"/>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- 7</a:t>
            </a:r>
            <a:endParaRPr/>
          </a:p>
        </p:txBody>
      </p:sp>
      <p:sp>
        <p:nvSpPr>
          <p:cNvPr id="1929525553" name="Freeform 4"/>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990105407" name="Freeform 5"/>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189028984" name="Freeform 6"/>
          <p:cNvSpPr/>
          <p:nvPr/>
        </p:nvSpPr>
        <p:spPr bwMode="auto">
          <a:xfrm rot="0" flipH="0" flipV="0">
            <a:off x="12827851" y="1868278"/>
            <a:ext cx="3554252" cy="6141257"/>
          </a:xfrm>
          <a:custGeom>
            <a:avLst/>
            <a:gdLst/>
            <a:ahLst/>
            <a:cxnLst/>
            <a:rect l="l" t="t" r="r" b="b"/>
            <a:pathLst>
              <a:path w="3554252" h="6141257" fill="norm" stroke="1" extrusionOk="0">
                <a:moveTo>
                  <a:pt x="0" y="0"/>
                </a:moveTo>
                <a:lnTo>
                  <a:pt x="3554252" y="0"/>
                </a:lnTo>
                <a:lnTo>
                  <a:pt x="3554252" y="6141257"/>
                </a:lnTo>
                <a:lnTo>
                  <a:pt x="0" y="6141257"/>
                </a:lnTo>
                <a:lnTo>
                  <a:pt x="0" y="0"/>
                </a:lnTo>
                <a:close/>
              </a:path>
            </a:pathLst>
          </a:custGeom>
          <a:blipFill rotWithShape="1">
            <a:blip r:embed="rId5"/>
            <a:stretch>
              <a:fillRect l="0" t="0" r="0" b="0"/>
            </a:stretch>
          </a:blipFill>
        </p:spPr>
        <p:txBody>
          <a:bodyPr/>
          <a:p>
            <a:pPr>
              <a:defRPr/>
            </a:pPr>
            <a:endParaRPr/>
          </a:p>
        </p:txBody>
      </p:sp>
      <p:sp>
        <p:nvSpPr>
          <p:cNvPr id="802036635" name="TextBox 7"/>
          <p:cNvSpPr txBox="1"/>
          <p:nvPr/>
        </p:nvSpPr>
        <p:spPr bwMode="auto">
          <a:xfrm rot="0">
            <a:off x="732161" y="2764647"/>
            <a:ext cx="11308110" cy="4492413"/>
          </a:xfrm>
          <a:prstGeom prst="rect">
            <a:avLst/>
          </a:prstGeom>
        </p:spPr>
        <p:txBody>
          <a:bodyPr lIns="0" tIns="0" rIns="0" bIns="0" rtlCol="0" anchor="t">
            <a:spAutoFit/>
          </a:bodyPr>
          <a:lstStyle/>
          <a:p>
            <a:pPr algn="just">
              <a:lnSpc>
                <a:spcPts val="5961"/>
              </a:lnSpc>
              <a:spcBef>
                <a:spcPts val="0"/>
              </a:spcBef>
              <a:defRPr/>
            </a:pPr>
            <a:r>
              <a:rPr lang="en-US" sz="4250">
                <a:solidFill>
                  <a:srgbClr val="000000"/>
                </a:solidFill>
                <a:latin typeface="Muli"/>
                <a:ea typeface="Muli"/>
                <a:cs typeface="Muli"/>
              </a:rPr>
              <a:t>  </a:t>
            </a:r>
            <a:r>
              <a:rPr lang="en-US" sz="4250">
                <a:solidFill>
                  <a:srgbClr val="000000"/>
                </a:solidFill>
                <a:latin typeface="Muli"/>
                <a:ea typeface="Muli"/>
                <a:cs typeface="Muli"/>
              </a:rPr>
              <a:t>Operational Efficiency and Low Cost;</a:t>
            </a:r>
            <a:endParaRPr/>
          </a:p>
          <a:p>
            <a:pPr algn="just">
              <a:lnSpc>
                <a:spcPts val="5961"/>
              </a:lnSpc>
              <a:spcBef>
                <a:spcPts val="0"/>
              </a:spcBef>
              <a:defRPr/>
            </a:pPr>
            <a:r>
              <a:rPr lang="en-US" sz="4250">
                <a:solidFill>
                  <a:srgbClr val="000000"/>
                </a:solidFill>
                <a:latin typeface="Muli"/>
                <a:ea typeface="Muli"/>
                <a:cs typeface="Muli"/>
              </a:rPr>
              <a:t>Manpower-based patrols are both costly and have a high margin of error (fatigue, distraction, etc.). An autonomous UAV system offers a sustainable security model by reducing these risks and costs.</a:t>
            </a:r>
            <a:endParaRPr/>
          </a:p>
        </p:txBody>
      </p:sp>
      <p:sp>
        <p:nvSpPr>
          <p:cNvPr id="1299038511" name="TextBox 8"/>
          <p:cNvSpPr txBox="1"/>
          <p:nvPr/>
        </p:nvSpPr>
        <p:spPr bwMode="auto">
          <a:xfrm rot="0" flipH="0" flipV="0">
            <a:off x="8524641" y="9292623"/>
            <a:ext cx="979874" cy="1040616"/>
          </a:xfrm>
          <a:prstGeom prst="rect">
            <a:avLst/>
          </a:prstGeom>
        </p:spPr>
        <p:txBody>
          <a:bodyPr lIns="0" tIns="0" rIns="0" bIns="0" rtlCol="0" anchor="t">
            <a:spAutoFit/>
          </a:bodyPr>
          <a:lstStyle/>
          <a:p>
            <a:pPr algn="ctr">
              <a:lnSpc>
                <a:spcPts val="8191"/>
              </a:lnSpc>
              <a:spcBef>
                <a:spcPts val="0"/>
              </a:spcBef>
              <a:defRPr/>
            </a:pPr>
            <a:r>
              <a:rPr lang="tr-TR" sz="5850">
                <a:solidFill>
                  <a:srgbClr val="000000"/>
                </a:solidFill>
                <a:latin typeface="Garet"/>
                <a:ea typeface="Garet"/>
                <a:cs typeface="Garet"/>
              </a:rPr>
              <a:t>20</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2064610701" name="TextBox 2"/>
          <p:cNvSpPr txBox="1"/>
          <p:nvPr/>
        </p:nvSpPr>
        <p:spPr bwMode="auto">
          <a:xfrm rot="0">
            <a:off x="732161" y="2701391"/>
            <a:ext cx="11189123" cy="5981529"/>
          </a:xfrm>
          <a:prstGeom prst="rect">
            <a:avLst/>
          </a:prstGeom>
        </p:spPr>
        <p:txBody>
          <a:bodyPr lIns="0" tIns="0" rIns="0" bIns="0" rtlCol="0" anchor="t">
            <a:spAutoFit/>
          </a:bodyPr>
          <a:lstStyle/>
          <a:p>
            <a:pPr algn="just">
              <a:lnSpc>
                <a:spcPts val="5259"/>
              </a:lnSpc>
              <a:spcBef>
                <a:spcPts val="0"/>
              </a:spcBef>
              <a:defRPr/>
            </a:pPr>
            <a:r>
              <a:rPr lang="en-US" sz="3750">
                <a:solidFill>
                  <a:srgbClr val="000000"/>
                </a:solidFill>
                <a:latin typeface="Muli"/>
                <a:ea typeface="Muli"/>
                <a:cs typeface="Muli"/>
              </a:rPr>
              <a:t>  </a:t>
            </a:r>
            <a:r>
              <a:rPr lang="en-US" sz="3750">
                <a:solidFill>
                  <a:srgbClr val="000000"/>
                </a:solidFill>
                <a:latin typeface="Muli"/>
                <a:ea typeface="Muli"/>
                <a:cs typeface="Muli"/>
              </a:rPr>
              <a:t>Authorized and Threat Separation (Prevention of False Alarms);</a:t>
            </a:r>
            <a:endParaRPr/>
          </a:p>
          <a:p>
            <a:pPr algn="just">
              <a:lnSpc>
                <a:spcPts val="5259"/>
              </a:lnSpc>
              <a:spcBef>
                <a:spcPts val="0"/>
              </a:spcBef>
              <a:defRPr/>
            </a:pPr>
            <a:r>
              <a:rPr lang="en-US" sz="3750">
                <a:solidFill>
                  <a:srgbClr val="000000"/>
                </a:solidFill>
                <a:latin typeface="Muli"/>
                <a:ea typeface="Muli"/>
                <a:cs typeface="Muli"/>
              </a:rPr>
              <a:t>Existing security-oriented UAVs in the literature generally only detect "human presence", which causes false alarms every time on-duty personnel pass by. By performing biometric verification (facial recognition), AV-KOR distinguishes whether the detected person is a personnel authorized to be in the field or a threat.</a:t>
            </a:r>
            <a:endParaRPr/>
          </a:p>
        </p:txBody>
      </p:sp>
      <p:sp>
        <p:nvSpPr>
          <p:cNvPr id="1329222314" name="Freeform 3"/>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847968183" name="TextBox 4"/>
          <p:cNvSpPr txBox="1"/>
          <p:nvPr/>
        </p:nvSpPr>
        <p:spPr bwMode="auto">
          <a:xfrm rot="0">
            <a:off x="732161" y="866775"/>
            <a:ext cx="10507159"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Below AV-KOR? - 8</a:t>
            </a:r>
            <a:endParaRPr/>
          </a:p>
        </p:txBody>
      </p:sp>
      <p:sp>
        <p:nvSpPr>
          <p:cNvPr id="1013734926" name="Freeform 5"/>
          <p:cNvSpPr/>
          <p:nvPr/>
        </p:nvSpPr>
        <p:spPr bwMode="auto">
          <a:xfrm rot="0" flipH="0" flipV="0">
            <a:off x="3747870" y="2265243"/>
            <a:ext cx="5612946" cy="122464"/>
          </a:xfrm>
          <a:custGeom>
            <a:avLst/>
            <a:gdLst/>
            <a:ahLst/>
            <a:cxnLst/>
            <a:rect l="l" t="t" r="r" b="b"/>
            <a:pathLst>
              <a:path w="5612946" h="122464" fill="norm" stroke="1" extrusionOk="0">
                <a:moveTo>
                  <a:pt x="0" y="0"/>
                </a:moveTo>
                <a:lnTo>
                  <a:pt x="5612947" y="0"/>
                </a:lnTo>
                <a:lnTo>
                  <a:pt x="5612947" y="122465"/>
                </a:lnTo>
                <a:lnTo>
                  <a:pt x="0" y="122465"/>
                </a:lnTo>
                <a:lnTo>
                  <a:pt x="0" y="0"/>
                </a:lnTo>
                <a:close/>
              </a:path>
            </a:pathLst>
          </a:custGeom>
          <a:blipFill rotWithShape="1">
            <a:blip r:embed="rId4"/>
            <a:stretch>
              <a:fillRect l="0" t="0" r="0" b="0"/>
            </a:stretch>
          </a:blipFill>
        </p:spPr>
        <p:txBody>
          <a:bodyPr/>
          <a:p>
            <a:pPr>
              <a:defRPr/>
            </a:pPr>
            <a:endParaRPr/>
          </a:p>
        </p:txBody>
      </p:sp>
      <p:sp>
        <p:nvSpPr>
          <p:cNvPr id="1315001470" name="Freeform 6"/>
          <p:cNvSpPr/>
          <p:nvPr/>
        </p:nvSpPr>
        <p:spPr bwMode="auto">
          <a:xfrm rot="0" flipH="0" flipV="0">
            <a:off x="732161" y="2265243"/>
            <a:ext cx="5612946" cy="122464"/>
          </a:xfrm>
          <a:custGeom>
            <a:avLst/>
            <a:gdLst/>
            <a:ahLst/>
            <a:cxnLst/>
            <a:rect l="l" t="t" r="r" b="b"/>
            <a:pathLst>
              <a:path w="5612946" h="122464" fill="norm" stroke="1" extrusionOk="0">
                <a:moveTo>
                  <a:pt x="0" y="0"/>
                </a:moveTo>
                <a:lnTo>
                  <a:pt x="5612946" y="0"/>
                </a:lnTo>
                <a:lnTo>
                  <a:pt x="5612946" y="122465"/>
                </a:lnTo>
                <a:lnTo>
                  <a:pt x="0" y="122465"/>
                </a:lnTo>
                <a:lnTo>
                  <a:pt x="0" y="0"/>
                </a:lnTo>
                <a:close/>
              </a:path>
            </a:pathLst>
          </a:custGeom>
          <a:blipFill rotWithShape="1">
            <a:blip r:embed="rId4"/>
            <a:stretch>
              <a:fillRect l="0" t="0" r="0" b="0"/>
            </a:stretch>
          </a:blipFill>
        </p:spPr>
        <p:txBody>
          <a:bodyPr/>
          <a:p>
            <a:pPr>
              <a:defRPr/>
            </a:pPr>
            <a:endParaRPr/>
          </a:p>
        </p:txBody>
      </p:sp>
      <p:sp>
        <p:nvSpPr>
          <p:cNvPr id="2123885361" name="TextBox 7"/>
          <p:cNvSpPr txBox="1"/>
          <p:nvPr/>
        </p:nvSpPr>
        <p:spPr bwMode="auto">
          <a:xfrm rot="0">
            <a:off x="8407881" y="9292623"/>
            <a:ext cx="996558"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2</a:t>
            </a:r>
            <a:r>
              <a:rPr lang="tr-TR" sz="5850">
                <a:solidFill>
                  <a:srgbClr val="000000"/>
                </a:solidFill>
                <a:latin typeface="Garet"/>
                <a:ea typeface="Garet"/>
                <a:cs typeface="Garet"/>
              </a:rPr>
              <a:t>1</a:t>
            </a:r>
            <a:endParaRPr/>
          </a:p>
        </p:txBody>
      </p:sp>
      <p:sp>
        <p:nvSpPr>
          <p:cNvPr id="1097078984" name="Freeform 8"/>
          <p:cNvSpPr/>
          <p:nvPr/>
        </p:nvSpPr>
        <p:spPr bwMode="auto">
          <a:xfrm rot="0" flipH="0" flipV="0">
            <a:off x="12291083" y="4507855"/>
            <a:ext cx="5736746" cy="2444800"/>
          </a:xfrm>
          <a:custGeom>
            <a:avLst/>
            <a:gdLst/>
            <a:ahLst/>
            <a:cxnLst/>
            <a:rect l="l" t="t" r="r" b="b"/>
            <a:pathLst>
              <a:path w="5736746" h="2444800" fill="norm" stroke="1" extrusionOk="0">
                <a:moveTo>
                  <a:pt x="0" y="0"/>
                </a:moveTo>
                <a:lnTo>
                  <a:pt x="5736746" y="0"/>
                </a:lnTo>
                <a:lnTo>
                  <a:pt x="5736746" y="2444800"/>
                </a:lnTo>
                <a:lnTo>
                  <a:pt x="0" y="2444800"/>
                </a:lnTo>
                <a:lnTo>
                  <a:pt x="0" y="0"/>
                </a:lnTo>
                <a:close/>
              </a:path>
            </a:pathLst>
          </a:custGeom>
          <a:blipFill rotWithShape="1">
            <a:blip r:embed="rId5"/>
            <a:stretch>
              <a:fillRect l="-2668" t="-3756" r="-4801" b="-3756"/>
            </a:stretch>
          </a:blipFill>
        </p:spPr>
        <p:txBody>
          <a:bodyPr/>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823204813"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092663089" name="Freeform 3"/>
          <p:cNvSpPr/>
          <p:nvPr/>
        </p:nvSpPr>
        <p:spPr bwMode="auto">
          <a:xfrm rot="0" flipH="0" flipV="0">
            <a:off x="533154" y="1677587"/>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4"/>
            <a:stretch>
              <a:fillRect l="0" t="0" r="0" b="0"/>
            </a:stretch>
          </a:blipFill>
        </p:spPr>
        <p:txBody>
          <a:bodyPr/>
          <a:p>
            <a:pPr>
              <a:defRPr/>
            </a:pPr>
            <a:endParaRPr/>
          </a:p>
        </p:txBody>
      </p:sp>
      <p:sp>
        <p:nvSpPr>
          <p:cNvPr id="1912813575" name="TextBox 4"/>
          <p:cNvSpPr txBox="1"/>
          <p:nvPr/>
        </p:nvSpPr>
        <p:spPr bwMode="auto">
          <a:xfrm rot="0">
            <a:off x="732160" y="217886"/>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Suggestions:</a:t>
            </a:r>
            <a:endParaRPr/>
          </a:p>
        </p:txBody>
      </p:sp>
      <p:sp>
        <p:nvSpPr>
          <p:cNvPr id="1138548002" name="TextBox 5"/>
          <p:cNvSpPr txBox="1"/>
          <p:nvPr/>
        </p:nvSpPr>
        <p:spPr bwMode="auto">
          <a:xfrm rot="0">
            <a:off x="517049" y="1879962"/>
            <a:ext cx="17095288" cy="7196912"/>
          </a:xfrm>
          <a:prstGeom prst="rect">
            <a:avLst/>
          </a:prstGeom>
        </p:spPr>
        <p:txBody>
          <a:bodyPr lIns="0" tIns="0" rIns="0" bIns="0" rtlCol="0" anchor="t">
            <a:spAutoFit/>
          </a:bodyPr>
          <a:lstStyle/>
          <a:p>
            <a:pPr algn="just">
              <a:lnSpc>
                <a:spcPts val="2762"/>
              </a:lnSpc>
              <a:spcBef>
                <a:spcPts val="0"/>
              </a:spcBef>
              <a:defRPr/>
            </a:pPr>
            <a:r>
              <a:rPr lang="en-US" sz="1950">
                <a:solidFill>
                  <a:srgbClr val="000000"/>
                </a:solidFill>
                <a:latin typeface="Times New Roman"/>
                <a:ea typeface="Times New Roman"/>
                <a:cs typeface="Times New Roman"/>
              </a:rPr>
              <a:t>• Optical Zoom Support: Required to prevent loss of detail beyond 4-5 meters and to collect data from a safe distance.</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Thermal Sensors: Should be added to the hybrid architecture to detect live creatures from a long distance at night.</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Spot Lighting: Creates an environment that allows the optical camera to perform biometric verification in low light.</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LiDAR Integration: Provides autonomous avoidance of physical obstacles by instant mapping in densely forested forests.</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Different Usage Areas: This drone is not only in the field of nature conservation; It can also be used effectively in detecting natural disasters such as earthquakes and forest fires.</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Swarm UAV Architecture: Allows coordinated scanning of very large national parks by overcoming battery and flight time constraints.</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Data Encryption: "Black Box" records must be protected with encrypted algorithms in accordance with KVKK and ethical standards.</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Advanced Lenses: Prevents face detection speed from decreasing in sudden light changes and cloud transitions.</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Depth Cameras: Increases the safety of autonomous navigation in steep terrain where the GPS signal is weak.</a:t>
            </a:r>
            <a:endParaRPr/>
          </a:p>
          <a:p>
            <a:pPr algn="just">
              <a:lnSpc>
                <a:spcPts val="2762"/>
              </a:lnSpc>
              <a:spcBef>
                <a:spcPts val="0"/>
              </a:spcBef>
              <a:defRPr/>
            </a:pPr>
            <a:endParaRPr/>
          </a:p>
          <a:p>
            <a:pPr algn="just">
              <a:lnSpc>
                <a:spcPts val="2762"/>
              </a:lnSpc>
              <a:spcBef>
                <a:spcPts val="0"/>
              </a:spcBef>
              <a:defRPr/>
            </a:pPr>
            <a:r>
              <a:rPr lang="en-US" sz="1950">
                <a:solidFill>
                  <a:srgbClr val="000000"/>
                </a:solidFill>
                <a:latin typeface="Times New Roman"/>
                <a:ea typeface="Times New Roman"/>
                <a:cs typeface="Times New Roman"/>
              </a:rPr>
              <a:t>• Internet Connection: The drone provides instant access to its data if there is an internet connection. Although there is currently no internal internet infrastructure, real-time data tracking will be possible from anywhere in the world when this feature is added.</a:t>
            </a:r>
            <a:endParaRPr/>
          </a:p>
          <a:p>
            <a:pPr algn="just">
              <a:lnSpc>
                <a:spcPts val="2762"/>
              </a:lnSpc>
              <a:spcBef>
                <a:spcPts val="0"/>
              </a:spcBef>
              <a:defRPr/>
            </a:pPr>
            <a:endParaRPr/>
          </a:p>
        </p:txBody>
      </p:sp>
      <p:sp>
        <p:nvSpPr>
          <p:cNvPr id="968354578" name="TextBox 6"/>
          <p:cNvSpPr txBox="1"/>
          <p:nvPr/>
        </p:nvSpPr>
        <p:spPr bwMode="auto">
          <a:xfrm rot="0" flipH="0" flipV="0">
            <a:off x="8527181" y="9292623"/>
            <a:ext cx="1075026" cy="104061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2</a:t>
            </a:r>
            <a:r>
              <a:rPr lang="tr-TR" sz="5850">
                <a:solidFill>
                  <a:srgbClr val="000000"/>
                </a:solidFill>
                <a:latin typeface="Garet"/>
                <a:ea typeface="Garet"/>
                <a:cs typeface="Garet"/>
              </a:rPr>
              <a:t>2</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53030342"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54653480" name="Freeform 3"/>
          <p:cNvSpPr/>
          <p:nvPr/>
        </p:nvSpPr>
        <p:spPr bwMode="auto">
          <a:xfrm rot="0" flipH="1" flipV="1">
            <a:off x="11968861" y="-2274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566317760" name="Freeform 4"/>
          <p:cNvSpPr/>
          <p:nvPr/>
        </p:nvSpPr>
        <p:spPr bwMode="auto">
          <a:xfrm rot="-10800000" flipH="1" flipV="1">
            <a:off x="0" y="6400343"/>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109664553" name="TextBox 5"/>
          <p:cNvSpPr txBox="1"/>
          <p:nvPr/>
        </p:nvSpPr>
        <p:spPr bwMode="auto">
          <a:xfrm rot="0">
            <a:off x="1938105" y="3135520"/>
            <a:ext cx="14412869" cy="3863953"/>
          </a:xfrm>
          <a:prstGeom prst="rect">
            <a:avLst/>
          </a:prstGeom>
        </p:spPr>
        <p:txBody>
          <a:bodyPr lIns="0" tIns="0" rIns="0" bIns="0" rtlCol="0" anchor="t">
            <a:spAutoFit/>
          </a:bodyPr>
          <a:lstStyle/>
          <a:p>
            <a:pPr algn="ctr">
              <a:lnSpc>
                <a:spcPts val="15211"/>
              </a:lnSpc>
              <a:spcBef>
                <a:spcPts val="0"/>
              </a:spcBef>
              <a:defRPr/>
            </a:pPr>
            <a:r>
              <a:rPr lang="en-US" sz="10850">
                <a:solidFill>
                  <a:srgbClr val="000000"/>
                </a:solidFill>
                <a:latin typeface="Asap"/>
                <a:ea typeface="Asap"/>
                <a:cs typeface="Asap"/>
              </a:rPr>
              <a:t>FOR LISTENING TO US</a:t>
            </a:r>
            <a:r>
              <a:rPr lang="tr-TR" sz="10850" b="1">
                <a:solidFill>
                  <a:srgbClr val="000000"/>
                </a:solidFill>
                <a:latin typeface="Asap Bold"/>
                <a:ea typeface="Asap Bold"/>
                <a:cs typeface="Asap Bold"/>
              </a:rPr>
              <a:t> </a:t>
            </a:r>
            <a:r>
              <a:rPr lang="en-US" sz="10850" b="1">
                <a:solidFill>
                  <a:srgbClr val="000000"/>
                </a:solidFill>
                <a:latin typeface="Asap Bold"/>
                <a:ea typeface="Asap Bold"/>
                <a:cs typeface="Asap Bold"/>
              </a:rPr>
              <a:t>THANKS</a:t>
            </a:r>
            <a:endParaRPr/>
          </a:p>
        </p:txBody>
      </p:sp>
      <p:sp>
        <p:nvSpPr>
          <p:cNvPr id="579310679" name="TextBox 6"/>
          <p:cNvSpPr txBox="1"/>
          <p:nvPr/>
        </p:nvSpPr>
        <p:spPr bwMode="auto">
          <a:xfrm rot="0">
            <a:off x="10800241" y="7965915"/>
            <a:ext cx="6696551" cy="1722136"/>
          </a:xfrm>
          <a:prstGeom prst="rect">
            <a:avLst/>
          </a:prstGeom>
        </p:spPr>
        <p:txBody>
          <a:bodyPr lIns="0" tIns="0" rIns="0" bIns="0" rtlCol="0" anchor="t">
            <a:spAutoFit/>
          </a:bodyPr>
          <a:lstStyle/>
          <a:p>
            <a:pPr algn="just">
              <a:lnSpc>
                <a:spcPts val="6929"/>
              </a:lnSpc>
              <a:defRPr/>
            </a:pPr>
            <a:r>
              <a:rPr lang="en-US" sz="4950">
                <a:solidFill>
                  <a:srgbClr val="000000"/>
                </a:solidFill>
                <a:latin typeface="Muli"/>
                <a:ea typeface="Muli"/>
                <a:cs typeface="Muli"/>
              </a:rPr>
              <a:t>brave wolf</a:t>
            </a:r>
            <a:endParaRPr/>
          </a:p>
          <a:p>
            <a:pPr algn="just">
              <a:lnSpc>
                <a:spcPts val="6929"/>
              </a:lnSpc>
              <a:spcBef>
                <a:spcPts val="0"/>
              </a:spcBef>
              <a:defRPr/>
            </a:pPr>
            <a:r>
              <a:rPr lang="en-US" sz="4950">
                <a:solidFill>
                  <a:srgbClr val="000000"/>
                </a:solidFill>
                <a:latin typeface="Muli"/>
                <a:ea typeface="Muli"/>
                <a:cs typeface="Muli"/>
              </a:rPr>
              <a:t>Metin Oktay SUZGENLI</a:t>
            </a:r>
            <a:endParaRPr/>
          </a:p>
        </p:txBody>
      </p:sp>
      <p:sp>
        <p:nvSpPr>
          <p:cNvPr id="903031397" name="Freeform 7"/>
          <p:cNvSpPr/>
          <p:nvPr/>
        </p:nvSpPr>
        <p:spPr bwMode="auto">
          <a:xfrm rot="0" flipH="0" flipV="0">
            <a:off x="10155" y="0"/>
            <a:ext cx="2037090" cy="2205013"/>
          </a:xfrm>
          <a:custGeom>
            <a:avLst/>
            <a:gdLst/>
            <a:ahLst/>
            <a:cxnLst/>
            <a:rect l="l" t="t" r="r" b="b"/>
            <a:pathLst>
              <a:path w="2037090" h="2205013" fill="norm" stroke="1" extrusionOk="0">
                <a:moveTo>
                  <a:pt x="0" y="0"/>
                </a:moveTo>
                <a:lnTo>
                  <a:pt x="2037090" y="0"/>
                </a:lnTo>
                <a:lnTo>
                  <a:pt x="2037090" y="2205013"/>
                </a:lnTo>
                <a:lnTo>
                  <a:pt x="0" y="2205013"/>
                </a:lnTo>
                <a:lnTo>
                  <a:pt x="0" y="0"/>
                </a:lnTo>
                <a:close/>
              </a:path>
            </a:pathLst>
          </a:custGeom>
          <a:blipFill rotWithShape="1">
            <a:blip r:embed="rId4"/>
            <a:stretch>
              <a:fillRect l="-113349" t="0" r="-114660" b="0"/>
            </a:stretch>
          </a:blipFill>
        </p:spPr>
        <p:txBody>
          <a:bodyPr/>
          <a:p>
            <a:pPr>
              <a:defRPr/>
            </a:pPr>
            <a:endParaRPr/>
          </a:p>
        </p:txBody>
      </p:sp>
      <p:sp>
        <p:nvSpPr>
          <p:cNvPr id="1028691871" name="Freeform 8"/>
          <p:cNvSpPr/>
          <p:nvPr/>
        </p:nvSpPr>
        <p:spPr bwMode="auto">
          <a:xfrm rot="0" flipH="0" flipV="0">
            <a:off x="2047245" y="47758"/>
            <a:ext cx="2109497" cy="2109497"/>
          </a:xfrm>
          <a:custGeom>
            <a:avLst/>
            <a:gdLst/>
            <a:ahLst/>
            <a:cxnLst/>
            <a:rect l="l" t="t" r="r" b="b"/>
            <a:pathLst>
              <a:path w="2109497" h="2109497" fill="norm" stroke="1" extrusionOk="0">
                <a:moveTo>
                  <a:pt x="0" y="0"/>
                </a:moveTo>
                <a:lnTo>
                  <a:pt x="2109497" y="0"/>
                </a:lnTo>
                <a:lnTo>
                  <a:pt x="2109497" y="2109497"/>
                </a:lnTo>
                <a:lnTo>
                  <a:pt x="0" y="2109497"/>
                </a:lnTo>
                <a:lnTo>
                  <a:pt x="0" y="0"/>
                </a:lnTo>
                <a:close/>
              </a:path>
            </a:pathLst>
          </a:custGeom>
          <a:blipFill rotWithShape="1">
            <a:blip r:embed="rId5"/>
            <a:stretch>
              <a:fillRect l="0" t="0" r="0" b="0"/>
            </a:stretch>
          </a:blipFill>
        </p:spPr>
        <p:txBody>
          <a:bodyPr/>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672710516" name="Freeform 2"/>
          <p:cNvSpPr/>
          <p:nvPr/>
        </p:nvSpPr>
        <p:spPr bwMode="auto">
          <a:xfrm rot="0" flipH="1" flipV="1">
            <a:off x="11924574" y="-357188"/>
            <a:ext cx="7059478" cy="4114800"/>
          </a:xfrm>
          <a:custGeom>
            <a:avLst/>
            <a:gdLst/>
            <a:ahLst/>
            <a:cxnLst/>
            <a:rect l="l" t="t" r="r" b="b"/>
            <a:pathLst>
              <a:path w="7059478" h="4114800" fill="norm" stroke="1" extrusionOk="0">
                <a:moveTo>
                  <a:pt x="7059477" y="4114800"/>
                </a:moveTo>
                <a:lnTo>
                  <a:pt x="0" y="4114800"/>
                </a:lnTo>
                <a:lnTo>
                  <a:pt x="0" y="0"/>
                </a:lnTo>
                <a:lnTo>
                  <a:pt x="7059477" y="0"/>
                </a:lnTo>
                <a:lnTo>
                  <a:pt x="7059477" y="4114800"/>
                </a:lnTo>
                <a:close/>
              </a:path>
            </a:pathLst>
          </a:custGeom>
          <a:blipFill rotWithShape="1">
            <a:blip r:embed="rId3"/>
            <a:stretch>
              <a:fillRect l="0" t="0" r="0" b="0"/>
            </a:stretch>
          </a:blipFill>
        </p:spPr>
        <p:txBody>
          <a:bodyPr/>
          <a:p>
            <a:pPr>
              <a:defRPr/>
            </a:pPr>
            <a:endParaRPr/>
          </a:p>
        </p:txBody>
      </p:sp>
      <p:sp>
        <p:nvSpPr>
          <p:cNvPr id="551245228" name="Freeform 3"/>
          <p:cNvSpPr/>
          <p:nvPr/>
        </p:nvSpPr>
        <p:spPr bwMode="auto">
          <a:xfrm rot="0" flipH="0" flipV="0">
            <a:off x="441306" y="2418325"/>
            <a:ext cx="7315200" cy="159604"/>
          </a:xfrm>
          <a:custGeom>
            <a:avLst/>
            <a:gdLst/>
            <a:ahLst/>
            <a:cxnLst/>
            <a:rect l="l" t="t" r="r" b="b"/>
            <a:pathLst>
              <a:path w="7315200" h="159604" fill="norm" stroke="1" extrusionOk="0">
                <a:moveTo>
                  <a:pt x="0" y="0"/>
                </a:moveTo>
                <a:lnTo>
                  <a:pt x="7315200" y="0"/>
                </a:lnTo>
                <a:lnTo>
                  <a:pt x="7315200" y="159604"/>
                </a:lnTo>
                <a:lnTo>
                  <a:pt x="0" y="159604"/>
                </a:lnTo>
                <a:lnTo>
                  <a:pt x="0" y="0"/>
                </a:lnTo>
                <a:close/>
              </a:path>
            </a:pathLst>
          </a:custGeom>
          <a:blipFill rotWithShape="1">
            <a:blip r:embed="rId4"/>
            <a:stretch>
              <a:fillRect l="0" t="0" r="0" b="0"/>
            </a:stretch>
          </a:blipFill>
        </p:spPr>
        <p:txBody>
          <a:bodyPr/>
          <a:p>
            <a:pPr>
              <a:defRPr/>
            </a:pPr>
            <a:endParaRPr/>
          </a:p>
        </p:txBody>
      </p:sp>
      <p:sp>
        <p:nvSpPr>
          <p:cNvPr id="1967303178" name="Freeform 4"/>
          <p:cNvSpPr/>
          <p:nvPr/>
        </p:nvSpPr>
        <p:spPr bwMode="auto">
          <a:xfrm rot="0" flipH="0" flipV="0">
            <a:off x="10968148" y="2326476"/>
            <a:ext cx="6828689" cy="6237632"/>
          </a:xfrm>
          <a:custGeom>
            <a:avLst/>
            <a:gdLst/>
            <a:ahLst/>
            <a:cxnLst/>
            <a:rect l="l" t="t" r="r" b="b"/>
            <a:pathLst>
              <a:path w="6828689" h="6237632" fill="norm" stroke="1" extrusionOk="0">
                <a:moveTo>
                  <a:pt x="0" y="0"/>
                </a:moveTo>
                <a:lnTo>
                  <a:pt x="6828690" y="0"/>
                </a:lnTo>
                <a:lnTo>
                  <a:pt x="6828690" y="6237632"/>
                </a:lnTo>
                <a:lnTo>
                  <a:pt x="0" y="6237632"/>
                </a:lnTo>
                <a:lnTo>
                  <a:pt x="0" y="0"/>
                </a:lnTo>
                <a:close/>
              </a:path>
            </a:pathLst>
          </a:custGeom>
          <a:blipFill rotWithShape="1">
            <a:blip r:embed="rId5"/>
            <a:stretch>
              <a:fillRect l="-113016" t="-25737" r="-9048" b="-10099"/>
            </a:stretch>
          </a:blipFill>
        </p:spPr>
        <p:txBody>
          <a:bodyPr/>
          <a:p>
            <a:pPr>
              <a:defRPr/>
            </a:pPr>
            <a:endParaRPr/>
          </a:p>
        </p:txBody>
      </p:sp>
      <p:sp>
        <p:nvSpPr>
          <p:cNvPr id="1544935925" name="TextBox 5"/>
          <p:cNvSpPr txBox="1"/>
          <p:nvPr/>
        </p:nvSpPr>
        <p:spPr bwMode="auto">
          <a:xfrm rot="0">
            <a:off x="441306" y="2937908"/>
            <a:ext cx="10179055" cy="5163853"/>
          </a:xfrm>
          <a:prstGeom prst="rect">
            <a:avLst/>
          </a:prstGeom>
        </p:spPr>
        <p:txBody>
          <a:bodyPr lIns="0" tIns="0" rIns="0" bIns="0" rtlCol="0" anchor="t">
            <a:spAutoFit/>
          </a:bodyPr>
          <a:lstStyle/>
          <a:p>
            <a:pPr algn="just">
              <a:lnSpc>
                <a:spcPts val="4576"/>
              </a:lnSpc>
              <a:spcBef>
                <a:spcPts val="0"/>
              </a:spcBef>
              <a:defRPr/>
            </a:pPr>
            <a:r>
              <a:rPr lang="en-US" sz="3250">
                <a:solidFill>
                  <a:srgbClr val="000000"/>
                </a:solidFill>
                <a:latin typeface="Muli"/>
                <a:ea typeface="Muli"/>
                <a:cs typeface="Muli"/>
              </a:rPr>
              <a:t>  </a:t>
            </a:r>
            <a:r>
              <a:rPr lang="en-US" sz="3250">
                <a:solidFill>
                  <a:srgbClr val="000000"/>
                </a:solidFill>
                <a:latin typeface="Muli"/>
                <a:ea typeface="Muli"/>
                <a:cs typeface="Muli"/>
              </a:rPr>
              <a:t>The system is activated only when a violation is detected and records the image of the incident locally, along with GPS location and time information, using the "Black Box" logic; Thus, data security is protected and unnecessary data load is not created. In addition, AV-KOR aims to provide a continuous, safe and sustainable control mechanism in protected areas by reducing the delay, high cost and margin of error encountered in manpower-based monitoring systems.</a:t>
            </a:r>
            <a:endParaRPr/>
          </a:p>
        </p:txBody>
      </p:sp>
      <p:sp>
        <p:nvSpPr>
          <p:cNvPr id="1724229" name="TextBox 6"/>
          <p:cNvSpPr txBox="1"/>
          <p:nvPr/>
        </p:nvSpPr>
        <p:spPr bwMode="auto">
          <a:xfrm rot="0" flipH="0" flipV="0">
            <a:off x="732160" y="866774"/>
            <a:ext cx="9995305" cy="1517247"/>
          </a:xfrm>
          <a:prstGeom prst="rect">
            <a:avLst/>
          </a:prstGeom>
        </p:spPr>
        <p:txBody>
          <a:bodyPr lIns="0" tIns="0" rIns="0" bIns="0" rtlCol="0" anchor="t">
            <a:spAutoFit/>
          </a:bodyPr>
          <a:lstStyle/>
          <a:p>
            <a:pPr algn="ctr">
              <a:lnSpc>
                <a:spcPts val="11944"/>
              </a:lnSpc>
              <a:spcBef>
                <a:spcPts val="0"/>
              </a:spcBef>
              <a:defRPr/>
            </a:pPr>
            <a:r>
              <a:rPr lang="en-US" sz="8550">
                <a:solidFill>
                  <a:srgbClr val="000000"/>
                </a:solidFill>
                <a:latin typeface="Muli"/>
                <a:ea typeface="Muli"/>
                <a:cs typeface="Muli"/>
              </a:rPr>
              <a:t>Project Purpose:</a:t>
            </a:r>
            <a:endParaRPr/>
          </a:p>
        </p:txBody>
      </p:sp>
      <p:sp>
        <p:nvSpPr>
          <p:cNvPr id="2067586856" name="TextBox 7"/>
          <p:cNvSpPr txBox="1"/>
          <p:nvPr/>
        </p:nvSpPr>
        <p:spPr bwMode="auto">
          <a:xfrm rot="0">
            <a:off x="8680996" y="9292624"/>
            <a:ext cx="449610"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3</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645910364" name="Freeform 2"/>
          <p:cNvSpPr/>
          <p:nvPr/>
        </p:nvSpPr>
        <p:spPr bwMode="auto">
          <a:xfrm rot="0" flipH="0" flipV="0">
            <a:off x="533155" y="2326476"/>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3"/>
            <a:stretch>
              <a:fillRect l="0" t="0" r="0" b="0"/>
            </a:stretch>
          </a:blipFill>
        </p:spPr>
        <p:txBody>
          <a:bodyPr/>
          <a:p>
            <a:pPr>
              <a:defRPr/>
            </a:pPr>
            <a:endParaRPr/>
          </a:p>
        </p:txBody>
      </p:sp>
      <p:sp>
        <p:nvSpPr>
          <p:cNvPr id="543350790" name="TextBox 3"/>
          <p:cNvSpPr txBox="1"/>
          <p:nvPr/>
        </p:nvSpPr>
        <p:spPr bwMode="auto">
          <a:xfrm rot="0">
            <a:off x="732161" y="866775"/>
            <a:ext cx="702434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Problem</a:t>
            </a:r>
            <a:r>
              <a:rPr lang="en-US" sz="8550">
                <a:solidFill>
                  <a:srgbClr val="000000"/>
                </a:solidFill>
                <a:latin typeface="Muli"/>
                <a:ea typeface="Muli"/>
                <a:cs typeface="Muli"/>
              </a:rPr>
              <a:t>: </a:t>
            </a:r>
            <a:endParaRPr/>
          </a:p>
        </p:txBody>
      </p:sp>
      <p:sp>
        <p:nvSpPr>
          <p:cNvPr id="317809674" name="TextBox 4"/>
          <p:cNvSpPr txBox="1"/>
          <p:nvPr/>
        </p:nvSpPr>
        <p:spPr bwMode="auto">
          <a:xfrm rot="0">
            <a:off x="533155" y="2992228"/>
            <a:ext cx="14614039" cy="5033899"/>
          </a:xfrm>
          <a:prstGeom prst="rect">
            <a:avLst/>
          </a:prstGeom>
        </p:spPr>
        <p:txBody>
          <a:bodyPr lIns="0" tIns="0" rIns="0" bIns="0" rtlCol="0" anchor="t">
            <a:spAutoFit/>
          </a:bodyPr>
          <a:lstStyle/>
          <a:p>
            <a:pPr algn="just">
              <a:lnSpc>
                <a:spcPts val="4465"/>
              </a:lnSpc>
              <a:spcBef>
                <a:spcPts val="0"/>
              </a:spcBef>
              <a:defRPr/>
            </a:pPr>
            <a:r>
              <a:rPr lang="en-US" sz="3200">
                <a:solidFill>
                  <a:srgbClr val="000000"/>
                </a:solidFill>
                <a:latin typeface="Muli"/>
                <a:ea typeface="Muli"/>
                <a:cs typeface="Muli"/>
              </a:rPr>
              <a:t>  </a:t>
            </a:r>
            <a:r>
              <a:rPr lang="en-US" sz="3200">
                <a:solidFill>
                  <a:srgbClr val="000000"/>
                </a:solidFill>
                <a:latin typeface="Muli"/>
                <a:ea typeface="Muli"/>
                <a:cs typeface="Muli"/>
              </a:rPr>
              <a:t>The main control methods currently used in wildlife conservation areas are; It is based on manned patrols and camera trap systems. However, these approaches are insufficient to provide continuous and effective control in protected areas with large surface areas, steep terrain and difficult access. It is not possible for a limited number of forest conservation officers to work in the field 24/7 due to both physical risks and high operational costs. Manpower-based inspections can often be carried out at certain time intervals and on limited routes, which creates serious inspection gaps in large areas.</a:t>
            </a:r>
            <a:endParaRPr/>
          </a:p>
        </p:txBody>
      </p:sp>
      <p:sp>
        <p:nvSpPr>
          <p:cNvPr id="1926606708" name="TextBox 5"/>
          <p:cNvSpPr txBox="1"/>
          <p:nvPr/>
        </p:nvSpPr>
        <p:spPr bwMode="auto">
          <a:xfrm rot="0">
            <a:off x="8679135" y="9292624"/>
            <a:ext cx="453330"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4</a:t>
            </a:r>
            <a:endParaRPr/>
          </a:p>
        </p:txBody>
      </p:sp>
      <p:sp>
        <p:nvSpPr>
          <p:cNvPr id="1358412460" name="Freeform 6"/>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4"/>
            <a:stretch>
              <a:fillRect l="0" t="0" r="0" b="0"/>
            </a:stretch>
          </a:blipFill>
        </p:spPr>
        <p:txBody>
          <a:bodyPr/>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332016101"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100088691" name="Freeform 3"/>
          <p:cNvSpPr/>
          <p:nvPr/>
        </p:nvSpPr>
        <p:spPr bwMode="auto">
          <a:xfrm rot="0" flipH="0" flipV="0">
            <a:off x="533155" y="2326476"/>
            <a:ext cx="8149701" cy="177812"/>
          </a:xfrm>
          <a:custGeom>
            <a:avLst/>
            <a:gdLst/>
            <a:ahLst/>
            <a:cxnLst/>
            <a:rect l="l" t="t" r="r" b="b"/>
            <a:pathLst>
              <a:path w="8149701" h="177812" fill="norm" stroke="1" extrusionOk="0">
                <a:moveTo>
                  <a:pt x="0" y="0"/>
                </a:moveTo>
                <a:lnTo>
                  <a:pt x="8149701" y="0"/>
                </a:lnTo>
                <a:lnTo>
                  <a:pt x="8149701" y="177811"/>
                </a:lnTo>
                <a:lnTo>
                  <a:pt x="0" y="177811"/>
                </a:lnTo>
                <a:lnTo>
                  <a:pt x="0" y="0"/>
                </a:lnTo>
                <a:close/>
              </a:path>
            </a:pathLst>
          </a:custGeom>
          <a:blipFill rotWithShape="1">
            <a:blip r:embed="rId4"/>
            <a:stretch>
              <a:fillRect l="0" t="0" r="0" b="0"/>
            </a:stretch>
          </a:blipFill>
        </p:spPr>
        <p:txBody>
          <a:bodyPr/>
          <a:p>
            <a:pPr>
              <a:defRPr/>
            </a:pPr>
            <a:endParaRPr/>
          </a:p>
        </p:txBody>
      </p:sp>
      <p:sp>
        <p:nvSpPr>
          <p:cNvPr id="638754377" name="TextBox 4"/>
          <p:cNvSpPr txBox="1"/>
          <p:nvPr/>
        </p:nvSpPr>
        <p:spPr bwMode="auto">
          <a:xfrm rot="0">
            <a:off x="533155" y="3082605"/>
            <a:ext cx="12882141" cy="6169966"/>
          </a:xfrm>
          <a:prstGeom prst="rect">
            <a:avLst/>
          </a:prstGeom>
        </p:spPr>
        <p:txBody>
          <a:bodyPr lIns="0" tIns="0" rIns="0" bIns="0" rtlCol="0" anchor="t">
            <a:spAutoFit/>
          </a:bodyPr>
          <a:lstStyle/>
          <a:p>
            <a:pPr algn="just">
              <a:lnSpc>
                <a:spcPts val="3798"/>
              </a:lnSpc>
              <a:spcBef>
                <a:spcPts val="0"/>
              </a:spcBef>
              <a:defRPr/>
            </a:pPr>
            <a:r>
              <a:rPr lang="en-US" sz="2700">
                <a:solidFill>
                  <a:srgbClr val="000000"/>
                </a:solidFill>
                <a:latin typeface="Muli"/>
                <a:ea typeface="Muli"/>
                <a:cs typeface="Muli"/>
              </a:rPr>
              <a:t>The AV-KOR system works completely offline with its edge computing architecture in steep terrain without internet. The imaging and preprocessing process of the system can be summarized as follows:</a:t>
            </a:r>
            <a:endParaRPr/>
          </a:p>
          <a:p>
            <a:pPr algn="just">
              <a:lnSpc>
                <a:spcPts val="3798"/>
              </a:lnSpc>
              <a:spcBef>
                <a:spcPts val="0"/>
              </a:spcBef>
              <a:defRPr/>
            </a:pPr>
            <a:r>
              <a:rPr lang="en-US" sz="2700">
                <a:solidFill>
                  <a:srgbClr val="000000"/>
                </a:solidFill>
                <a:latin typeface="Muli"/>
                <a:ea typeface="Muli"/>
                <a:cs typeface="Muli"/>
              </a:rPr>
              <a:t>• Hardware: Raspberry Pi Camera Module 3 (NoIR) was preferred for twilight and day/night vision; This unit is integrated into the Raspberry Pi 5 (8GB RAM) embedded system for uninterrupted data flow.</a:t>
            </a:r>
            <a:endParaRPr/>
          </a:p>
          <a:p>
            <a:pPr algn="just">
              <a:lnSpc>
                <a:spcPts val="3798"/>
              </a:lnSpc>
              <a:spcBef>
                <a:spcPts val="0"/>
              </a:spcBef>
              <a:defRPr/>
            </a:pPr>
            <a:r>
              <a:rPr lang="en-US" sz="2700">
                <a:solidFill>
                  <a:srgbClr val="000000"/>
                </a:solidFill>
                <a:latin typeface="Muli"/>
                <a:ea typeface="Muli"/>
                <a:cs typeface="Muli"/>
              </a:rPr>
              <a:t>• Software and Pre-Processing: Raw images using OpenCV library; To reduce processing load, it is converted to grayscale, resized for AI models, and visualized in the interface at the time of detection.</a:t>
            </a:r>
            <a:endParaRPr/>
          </a:p>
          <a:p>
            <a:pPr algn="just">
              <a:lnSpc>
                <a:spcPts val="3798"/>
              </a:lnSpc>
              <a:spcBef>
                <a:spcPts val="0"/>
              </a:spcBef>
              <a:defRPr/>
            </a:pPr>
            <a:r>
              <a:rPr lang="en-US" sz="2700">
                <a:solidFill>
                  <a:srgbClr val="000000"/>
                </a:solidFill>
                <a:latin typeface="Muli"/>
                <a:ea typeface="Muli"/>
                <a:cs typeface="Muli"/>
              </a:rPr>
              <a:t>• Performance and Access: The system runs at an average speed of 11.6 FPS per second without the need for a cloud connection; In cases where an internet connection is available, it allows instant data monitoring via remote access.</a:t>
            </a:r>
            <a:endParaRPr/>
          </a:p>
          <a:p>
            <a:pPr algn="just">
              <a:lnSpc>
                <a:spcPts val="3798"/>
              </a:lnSpc>
              <a:spcBef>
                <a:spcPts val="0"/>
              </a:spcBef>
              <a:defRPr/>
            </a:pPr>
            <a:endParaRPr/>
          </a:p>
        </p:txBody>
      </p:sp>
      <p:sp>
        <p:nvSpPr>
          <p:cNvPr id="1017635148" name="Freeform 5"/>
          <p:cNvSpPr/>
          <p:nvPr/>
        </p:nvSpPr>
        <p:spPr bwMode="auto">
          <a:xfrm rot="0" flipH="0" flipV="0">
            <a:off x="13619621" y="3130230"/>
            <a:ext cx="4668379" cy="5234244"/>
          </a:xfrm>
          <a:custGeom>
            <a:avLst/>
            <a:gdLst/>
            <a:ahLst/>
            <a:cxnLst/>
            <a:rect l="l" t="t" r="r" b="b"/>
            <a:pathLst>
              <a:path w="4668379" h="5234244" fill="norm" stroke="1" extrusionOk="0">
                <a:moveTo>
                  <a:pt x="0" y="0"/>
                </a:moveTo>
                <a:lnTo>
                  <a:pt x="4668379" y="0"/>
                </a:lnTo>
                <a:lnTo>
                  <a:pt x="4668379" y="5234243"/>
                </a:lnTo>
                <a:lnTo>
                  <a:pt x="0" y="5234243"/>
                </a:lnTo>
                <a:lnTo>
                  <a:pt x="0" y="0"/>
                </a:lnTo>
                <a:close/>
              </a:path>
            </a:pathLst>
          </a:custGeom>
          <a:blipFill rotWithShape="1">
            <a:blip r:embed="rId5"/>
            <a:stretch>
              <a:fillRect l="0" t="0" r="0" b="0"/>
            </a:stretch>
          </a:blipFill>
        </p:spPr>
        <p:txBody>
          <a:bodyPr/>
          <a:p>
            <a:pPr>
              <a:defRPr/>
            </a:pPr>
            <a:endParaRPr/>
          </a:p>
        </p:txBody>
      </p:sp>
      <p:sp>
        <p:nvSpPr>
          <p:cNvPr id="23523378" name="TextBox 6"/>
          <p:cNvSpPr txBox="1"/>
          <p:nvPr/>
        </p:nvSpPr>
        <p:spPr bwMode="auto">
          <a:xfrm rot="0">
            <a:off x="8682856" y="9292624"/>
            <a:ext cx="445889"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5</a:t>
            </a:r>
            <a:endParaRPr/>
          </a:p>
        </p:txBody>
      </p:sp>
      <p:sp>
        <p:nvSpPr>
          <p:cNvPr id="1076888068" name="TextBox 7"/>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Solution Step 1:</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2078174112"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421556367" name="Freeform 3"/>
          <p:cNvSpPr/>
          <p:nvPr/>
        </p:nvSpPr>
        <p:spPr bwMode="auto">
          <a:xfrm rot="0" flipH="0" flipV="0">
            <a:off x="533155" y="2326476"/>
            <a:ext cx="8149701" cy="177812"/>
          </a:xfrm>
          <a:custGeom>
            <a:avLst/>
            <a:gdLst/>
            <a:ahLst/>
            <a:cxnLst/>
            <a:rect l="l" t="t" r="r" b="b"/>
            <a:pathLst>
              <a:path w="8149701" h="177812" fill="norm" stroke="1" extrusionOk="0">
                <a:moveTo>
                  <a:pt x="0" y="0"/>
                </a:moveTo>
                <a:lnTo>
                  <a:pt x="8149701" y="0"/>
                </a:lnTo>
                <a:lnTo>
                  <a:pt x="8149701" y="177811"/>
                </a:lnTo>
                <a:lnTo>
                  <a:pt x="0" y="177811"/>
                </a:lnTo>
                <a:lnTo>
                  <a:pt x="0" y="0"/>
                </a:lnTo>
                <a:close/>
              </a:path>
            </a:pathLst>
          </a:custGeom>
          <a:blipFill rotWithShape="1">
            <a:blip r:embed="rId4"/>
            <a:stretch>
              <a:fillRect l="0" t="0" r="0" b="0"/>
            </a:stretch>
          </a:blipFill>
        </p:spPr>
        <p:txBody>
          <a:bodyPr/>
          <a:p>
            <a:pPr>
              <a:defRPr/>
            </a:pPr>
            <a:endParaRPr/>
          </a:p>
        </p:txBody>
      </p:sp>
      <p:sp>
        <p:nvSpPr>
          <p:cNvPr id="1420412470" name="TextBox 4"/>
          <p:cNvSpPr txBox="1"/>
          <p:nvPr/>
        </p:nvSpPr>
        <p:spPr bwMode="auto">
          <a:xfrm rot="0">
            <a:off x="732161" y="2865290"/>
            <a:ext cx="13326997" cy="5950429"/>
          </a:xfrm>
          <a:prstGeom prst="rect">
            <a:avLst/>
          </a:prstGeom>
        </p:spPr>
        <p:txBody>
          <a:bodyPr lIns="0" tIns="0" rIns="0" bIns="0" rtlCol="0" anchor="t">
            <a:spAutoFit/>
          </a:bodyPr>
          <a:lstStyle/>
          <a:p>
            <a:pPr algn="just">
              <a:lnSpc>
                <a:spcPts val="4348"/>
              </a:lnSpc>
              <a:spcBef>
                <a:spcPts val="0"/>
              </a:spcBef>
              <a:defRPr/>
            </a:pPr>
            <a:r>
              <a:rPr lang="en-US" sz="3100">
                <a:solidFill>
                  <a:srgbClr val="000000"/>
                </a:solidFill>
                <a:latin typeface="Muli"/>
                <a:ea typeface="Muli"/>
                <a:cs typeface="Muli"/>
              </a:rPr>
              <a:t>  </a:t>
            </a:r>
            <a:r>
              <a:rPr lang="en-US" sz="3100">
                <a:solidFill>
                  <a:srgbClr val="000000"/>
                </a:solidFill>
                <a:latin typeface="Muli"/>
                <a:ea typeface="Muli"/>
                <a:cs typeface="Muli"/>
              </a:rPr>
              <a:t>Biometric verification process in the AV-KOR system; Face detection is achieved through an integrated flow consisting of feature extraction and similarity analysis.</a:t>
            </a:r>
            <a:r>
              <a:rPr lang="en-US" sz="3100">
                <a:solidFill>
                  <a:srgbClr val="000000"/>
                </a:solidFill>
                <a:latin typeface="Muli"/>
                <a:ea typeface="Muli"/>
                <a:cs typeface="Muli"/>
              </a:rPr>
              <a:t>First of all, automatic face detection is performed in camera images, and when the face is detected, the image data is converted into a vector representation (embedding) using the InsightFace library and the buffalo_1 model.</a:t>
            </a:r>
            <a:r>
              <a:rPr lang="en-US" sz="3100">
                <a:solidFill>
                  <a:srgbClr val="000000"/>
                </a:solidFill>
                <a:latin typeface="Muli"/>
                <a:ea typeface="Muli"/>
                <a:cs typeface="Muli"/>
              </a:rPr>
              <a:t>The resulting face vector is compared with authorized personnel vectors in the local SQLite database on the drone using the Cosine Similarity algorithm. As a result of the optimizations, a threshold value of 0.5 was taken as basis in order to distinguish between authorized and unauthorized in a stable manner. This entire process is completed in an average of 420 ms, allowing the system to make real-time decisions.</a:t>
            </a:r>
            <a:endParaRPr/>
          </a:p>
        </p:txBody>
      </p:sp>
      <p:sp>
        <p:nvSpPr>
          <p:cNvPr id="2076763565" name="Freeform 5"/>
          <p:cNvSpPr/>
          <p:nvPr/>
        </p:nvSpPr>
        <p:spPr bwMode="auto">
          <a:xfrm rot="0" flipH="0" flipV="0">
            <a:off x="14561789" y="4140720"/>
            <a:ext cx="3406512" cy="3212778"/>
          </a:xfrm>
          <a:custGeom>
            <a:avLst/>
            <a:gdLst/>
            <a:ahLst/>
            <a:cxnLst/>
            <a:rect l="l" t="t" r="r" b="b"/>
            <a:pathLst>
              <a:path w="3406513" h="3212778" fill="norm" stroke="1" extrusionOk="0">
                <a:moveTo>
                  <a:pt x="0" y="0"/>
                </a:moveTo>
                <a:lnTo>
                  <a:pt x="3406514" y="0"/>
                </a:lnTo>
                <a:lnTo>
                  <a:pt x="3406514" y="3212778"/>
                </a:lnTo>
                <a:lnTo>
                  <a:pt x="0" y="3212778"/>
                </a:lnTo>
                <a:lnTo>
                  <a:pt x="0" y="0"/>
                </a:lnTo>
                <a:close/>
              </a:path>
            </a:pathLst>
          </a:custGeom>
          <a:blipFill rotWithShape="1">
            <a:blip r:embed="rId5"/>
            <a:stretch>
              <a:fillRect l="0" t="0" r="0" b="0"/>
            </a:stretch>
          </a:blipFill>
        </p:spPr>
        <p:txBody>
          <a:bodyPr/>
          <a:p>
            <a:pPr>
              <a:defRPr/>
            </a:pPr>
            <a:endParaRPr/>
          </a:p>
        </p:txBody>
      </p:sp>
      <p:sp>
        <p:nvSpPr>
          <p:cNvPr id="831370974" name="TextBox 6"/>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Solution Step 2:</a:t>
            </a:r>
            <a:endParaRPr/>
          </a:p>
        </p:txBody>
      </p:sp>
      <p:sp>
        <p:nvSpPr>
          <p:cNvPr id="811274277" name="TextBox 7"/>
          <p:cNvSpPr txBox="1"/>
          <p:nvPr/>
        </p:nvSpPr>
        <p:spPr bwMode="auto">
          <a:xfrm rot="0">
            <a:off x="8668717" y="9292624"/>
            <a:ext cx="474166"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6</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417749153"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535374020" name="Freeform 3"/>
          <p:cNvSpPr/>
          <p:nvPr/>
        </p:nvSpPr>
        <p:spPr bwMode="auto">
          <a:xfrm rot="0" flipH="0" flipV="0">
            <a:off x="533155" y="2326476"/>
            <a:ext cx="8149701" cy="177812"/>
          </a:xfrm>
          <a:custGeom>
            <a:avLst/>
            <a:gdLst/>
            <a:ahLst/>
            <a:cxnLst/>
            <a:rect l="l" t="t" r="r" b="b"/>
            <a:pathLst>
              <a:path w="8149701" h="177812" fill="norm" stroke="1" extrusionOk="0">
                <a:moveTo>
                  <a:pt x="0" y="0"/>
                </a:moveTo>
                <a:lnTo>
                  <a:pt x="8149701" y="0"/>
                </a:lnTo>
                <a:lnTo>
                  <a:pt x="8149701" y="177811"/>
                </a:lnTo>
                <a:lnTo>
                  <a:pt x="0" y="177811"/>
                </a:lnTo>
                <a:lnTo>
                  <a:pt x="0" y="0"/>
                </a:lnTo>
                <a:close/>
              </a:path>
            </a:pathLst>
          </a:custGeom>
          <a:blipFill rotWithShape="1">
            <a:blip r:embed="rId4"/>
            <a:stretch>
              <a:fillRect l="0" t="0" r="0" b="0"/>
            </a:stretch>
          </a:blipFill>
        </p:spPr>
        <p:txBody>
          <a:bodyPr/>
          <a:p>
            <a:pPr>
              <a:defRPr/>
            </a:pPr>
            <a:endParaRPr/>
          </a:p>
        </p:txBody>
      </p:sp>
      <p:sp>
        <p:nvSpPr>
          <p:cNvPr id="1977378065" name="TextBox 4"/>
          <p:cNvSpPr txBox="1"/>
          <p:nvPr/>
        </p:nvSpPr>
        <p:spPr bwMode="auto">
          <a:xfrm rot="0">
            <a:off x="533155" y="2935344"/>
            <a:ext cx="12666729" cy="4366366"/>
          </a:xfrm>
          <a:prstGeom prst="rect">
            <a:avLst/>
          </a:prstGeom>
        </p:spPr>
        <p:txBody>
          <a:bodyPr lIns="0" tIns="0" rIns="0" bIns="0" rtlCol="0" anchor="t">
            <a:spAutoFit/>
          </a:bodyPr>
          <a:lstStyle/>
          <a:p>
            <a:pPr algn="just">
              <a:lnSpc>
                <a:spcPts val="3459"/>
              </a:lnSpc>
              <a:spcBef>
                <a:spcPts val="0"/>
              </a:spcBef>
              <a:defRPr/>
            </a:pPr>
            <a:r>
              <a:rPr lang="en-US" sz="2450">
                <a:solidFill>
                  <a:srgbClr val="000000"/>
                </a:solidFill>
                <a:latin typeface="Muli"/>
                <a:ea typeface="Muli"/>
                <a:cs typeface="Muli"/>
              </a:rPr>
              <a:t>  </a:t>
            </a:r>
            <a:r>
              <a:rPr lang="en-US" sz="2450">
                <a:solidFill>
                  <a:srgbClr val="000000"/>
                </a:solidFill>
                <a:latin typeface="Muli"/>
                <a:ea typeface="Muli"/>
                <a:cs typeface="Muli"/>
              </a:rPr>
              <a:t>Even if the biometric match is achieved, the AV-KOR system produces the final decision by querying the person's "License Validity Date" and "Territorial Authority" data through the local SQLite database. This decision mechanism and subsequent intervention steps work as follows:</a:t>
            </a:r>
            <a:endParaRPr/>
          </a:p>
          <a:p>
            <a:pPr algn="just">
              <a:lnSpc>
                <a:spcPts val="3459"/>
              </a:lnSpc>
              <a:spcBef>
                <a:spcPts val="0"/>
              </a:spcBef>
              <a:defRPr/>
            </a:pPr>
            <a:r>
              <a:rPr lang="en-US" sz="2450">
                <a:solidFill>
                  <a:srgbClr val="000000"/>
                </a:solidFill>
                <a:latin typeface="Muli"/>
                <a:ea typeface="Muli"/>
                <a:cs typeface="Muli"/>
              </a:rPr>
              <a:t>• Classification and Intervention:</a:t>
            </a:r>
            <a:endParaRPr/>
          </a:p>
          <a:p>
            <a:pPr algn="just">
              <a:lnSpc>
                <a:spcPts val="3459"/>
              </a:lnSpc>
              <a:spcBef>
                <a:spcPts val="0"/>
              </a:spcBef>
              <a:defRPr/>
            </a:pPr>
            <a:r>
              <a:rPr lang="en-US" sz="2450">
                <a:solidFill>
                  <a:srgbClr val="000000"/>
                </a:solidFill>
                <a:latin typeface="Muli"/>
                <a:ea typeface="Muli"/>
                <a:cs typeface="Muli"/>
              </a:rPr>
              <a:t>◦ Friend (Authorized): If the person meets all the criteria, information is given with a green frame on the interface and the transaction is processed into the system as "authorized access".</a:t>
            </a:r>
            <a:endParaRPr/>
          </a:p>
          <a:p>
            <a:pPr algn="just">
              <a:lnSpc>
                <a:spcPts val="3459"/>
              </a:lnSpc>
              <a:spcBef>
                <a:spcPts val="0"/>
              </a:spcBef>
              <a:defRPr/>
            </a:pPr>
            <a:r>
              <a:rPr lang="en-US" sz="2450">
                <a:solidFill>
                  <a:srgbClr val="000000"/>
                </a:solidFill>
                <a:latin typeface="Muli"/>
                <a:ea typeface="Muli"/>
                <a:cs typeface="Muli"/>
              </a:rPr>
              <a:t>◦ Threat (Violation): If authorization cannot be verified, the Breach Protocol comes into play. System; It receives GPS location and time data, saves the photo and log record of the moment of violation as digital evidence in the "Black Box" unit and triggers an audio/visual alarm via buzzer.</a:t>
            </a:r>
            <a:endParaRPr/>
          </a:p>
          <a:p>
            <a:pPr algn="just">
              <a:lnSpc>
                <a:spcPts val="3459"/>
              </a:lnSpc>
              <a:spcBef>
                <a:spcPts val="0"/>
              </a:spcBef>
              <a:defRPr/>
            </a:pPr>
            <a:endParaRPr/>
          </a:p>
        </p:txBody>
      </p:sp>
      <p:sp>
        <p:nvSpPr>
          <p:cNvPr id="784433677" name="Freeform 5"/>
          <p:cNvSpPr/>
          <p:nvPr/>
        </p:nvSpPr>
        <p:spPr bwMode="auto">
          <a:xfrm rot="0" flipH="0" flipV="0">
            <a:off x="11816461" y="6615059"/>
            <a:ext cx="5736746" cy="2444800"/>
          </a:xfrm>
          <a:custGeom>
            <a:avLst/>
            <a:gdLst/>
            <a:ahLst/>
            <a:cxnLst/>
            <a:rect l="l" t="t" r="r" b="b"/>
            <a:pathLst>
              <a:path w="5736746" h="2444800" fill="norm" stroke="1" extrusionOk="0">
                <a:moveTo>
                  <a:pt x="0" y="0"/>
                </a:moveTo>
                <a:lnTo>
                  <a:pt x="5736747" y="0"/>
                </a:lnTo>
                <a:lnTo>
                  <a:pt x="5736747" y="2444800"/>
                </a:lnTo>
                <a:lnTo>
                  <a:pt x="0" y="2444800"/>
                </a:lnTo>
                <a:lnTo>
                  <a:pt x="0" y="0"/>
                </a:lnTo>
                <a:close/>
              </a:path>
            </a:pathLst>
          </a:custGeom>
          <a:blipFill rotWithShape="1">
            <a:blip r:embed="rId5"/>
            <a:stretch>
              <a:fillRect l="-2668" t="-3756" r="-4801" b="-3756"/>
            </a:stretch>
          </a:blipFill>
        </p:spPr>
        <p:txBody>
          <a:bodyPr/>
          <a:p>
            <a:pPr>
              <a:defRPr/>
            </a:pPr>
            <a:endParaRPr/>
          </a:p>
        </p:txBody>
      </p:sp>
      <p:sp>
        <p:nvSpPr>
          <p:cNvPr id="1183546243" name="Freeform 6"/>
          <p:cNvSpPr/>
          <p:nvPr/>
        </p:nvSpPr>
        <p:spPr bwMode="auto">
          <a:xfrm rot="0" flipH="0" flipV="0">
            <a:off x="533155" y="7461322"/>
            <a:ext cx="10194552" cy="1338298"/>
          </a:xfrm>
          <a:custGeom>
            <a:avLst/>
            <a:gdLst/>
            <a:ahLst/>
            <a:cxnLst/>
            <a:rect l="l" t="t" r="r" b="b"/>
            <a:pathLst>
              <a:path w="10194552" h="1338298" fill="norm" stroke="1" extrusionOk="0">
                <a:moveTo>
                  <a:pt x="0" y="0"/>
                </a:moveTo>
                <a:lnTo>
                  <a:pt x="10194552" y="0"/>
                </a:lnTo>
                <a:lnTo>
                  <a:pt x="10194552" y="1338299"/>
                </a:lnTo>
                <a:lnTo>
                  <a:pt x="0" y="1338299"/>
                </a:lnTo>
                <a:lnTo>
                  <a:pt x="0" y="0"/>
                </a:lnTo>
                <a:close/>
              </a:path>
            </a:pathLst>
          </a:custGeom>
          <a:blipFill rotWithShape="1">
            <a:blip r:embed="rId6"/>
            <a:stretch>
              <a:fillRect l="-1651" t="-10364" r="-3302" b="0"/>
            </a:stretch>
          </a:blipFill>
        </p:spPr>
        <p:txBody>
          <a:bodyPr/>
          <a:p>
            <a:pPr>
              <a:defRPr/>
            </a:pPr>
            <a:endParaRPr/>
          </a:p>
        </p:txBody>
      </p:sp>
      <p:sp>
        <p:nvSpPr>
          <p:cNvPr id="620268748" name="TextBox 7"/>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Solution Step 3:</a:t>
            </a:r>
            <a:endParaRPr/>
          </a:p>
        </p:txBody>
      </p:sp>
      <p:sp>
        <p:nvSpPr>
          <p:cNvPr id="599949917" name="TextBox 8"/>
          <p:cNvSpPr txBox="1"/>
          <p:nvPr/>
        </p:nvSpPr>
        <p:spPr bwMode="auto">
          <a:xfrm rot="0">
            <a:off x="8703990" y="9292624"/>
            <a:ext cx="403622" cy="994376"/>
          </a:xfrm>
          <a:prstGeom prst="rect">
            <a:avLst/>
          </a:prstGeom>
        </p:spPr>
        <p:txBody>
          <a:bodyPr lIns="0" tIns="0" rIns="0" bIns="0" rtlCol="0" anchor="t">
            <a:spAutoFit/>
          </a:bodyPr>
          <a:lstStyle/>
          <a:p>
            <a:pPr algn="ctr">
              <a:lnSpc>
                <a:spcPts val="8191"/>
              </a:lnSpc>
              <a:spcBef>
                <a:spcPts val="0"/>
              </a:spcBef>
              <a:defRPr/>
            </a:pPr>
            <a:r>
              <a:rPr lang="en-US" sz="5850">
                <a:solidFill>
                  <a:srgbClr val="000000"/>
                </a:solidFill>
                <a:latin typeface="Garet"/>
                <a:ea typeface="Garet"/>
                <a:cs typeface="Garet"/>
              </a:rPr>
              <a:t>7</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2080668433"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281980807" name="Freeform 3"/>
          <p:cNvSpPr/>
          <p:nvPr/>
        </p:nvSpPr>
        <p:spPr bwMode="auto">
          <a:xfrm rot="0" flipH="0" flipV="0">
            <a:off x="533155" y="2326476"/>
            <a:ext cx="8149701" cy="177812"/>
          </a:xfrm>
          <a:custGeom>
            <a:avLst/>
            <a:gdLst/>
            <a:ahLst/>
            <a:cxnLst/>
            <a:rect l="l" t="t" r="r" b="b"/>
            <a:pathLst>
              <a:path w="8149701" h="177812" fill="norm" stroke="1" extrusionOk="0">
                <a:moveTo>
                  <a:pt x="0" y="0"/>
                </a:moveTo>
                <a:lnTo>
                  <a:pt x="8149701" y="0"/>
                </a:lnTo>
                <a:lnTo>
                  <a:pt x="8149701" y="177811"/>
                </a:lnTo>
                <a:lnTo>
                  <a:pt x="0" y="177811"/>
                </a:lnTo>
                <a:lnTo>
                  <a:pt x="0" y="0"/>
                </a:lnTo>
                <a:close/>
              </a:path>
            </a:pathLst>
          </a:custGeom>
          <a:blipFill rotWithShape="1">
            <a:blip r:embed="rId4"/>
            <a:stretch>
              <a:fillRect l="0" t="0" r="0" b="0"/>
            </a:stretch>
          </a:blipFill>
        </p:spPr>
        <p:txBody>
          <a:bodyPr/>
          <a:p>
            <a:pPr>
              <a:defRPr/>
            </a:pPr>
            <a:endParaRPr/>
          </a:p>
        </p:txBody>
      </p:sp>
      <p:sp>
        <p:nvSpPr>
          <p:cNvPr id="1084406925" name="TextBox 4"/>
          <p:cNvSpPr txBox="1"/>
          <p:nvPr/>
        </p:nvSpPr>
        <p:spPr bwMode="auto">
          <a:xfrm rot="0">
            <a:off x="533155" y="2848486"/>
            <a:ext cx="14016165" cy="4966386"/>
          </a:xfrm>
          <a:prstGeom prst="rect">
            <a:avLst/>
          </a:prstGeom>
        </p:spPr>
        <p:txBody>
          <a:bodyPr lIns="0" tIns="0" rIns="0" bIns="0" rtlCol="0" anchor="t">
            <a:spAutoFit/>
          </a:bodyPr>
          <a:lstStyle/>
          <a:p>
            <a:pPr algn="just">
              <a:lnSpc>
                <a:spcPts val="5630"/>
              </a:lnSpc>
              <a:spcBef>
                <a:spcPts val="0"/>
              </a:spcBef>
              <a:defRPr/>
            </a:pPr>
            <a:r>
              <a:rPr lang="en-US" sz="4000">
                <a:solidFill>
                  <a:srgbClr val="000000"/>
                </a:solidFill>
                <a:latin typeface="Muli"/>
                <a:ea typeface="Muli"/>
                <a:cs typeface="Muli"/>
              </a:rPr>
              <a:t>During the research process, the experimental model, one of the quantitative research approaches, was preferred in order to reveal the cause-effect relationships between the variables in the most clear way. Within the framework of this model, the effect of the determined parameters on the project's outputs was observed in a controlled environment and the obtained data was supported by statistical analysis.</a:t>
            </a:r>
            <a:endParaRPr/>
          </a:p>
        </p:txBody>
      </p:sp>
      <p:sp>
        <p:nvSpPr>
          <p:cNvPr id="141194268" name="TextBox 5"/>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Method:</a:t>
            </a:r>
            <a:endParaRPr/>
          </a:p>
        </p:txBody>
      </p:sp>
      <p:sp>
        <p:nvSpPr>
          <p:cNvPr id="642063125" name="TextBox 6"/>
          <p:cNvSpPr txBox="1"/>
          <p:nvPr/>
        </p:nvSpPr>
        <p:spPr bwMode="auto">
          <a:xfrm rot="0">
            <a:off x="8703990" y="9292623"/>
            <a:ext cx="403981" cy="1040616"/>
          </a:xfrm>
          <a:prstGeom prst="rect">
            <a:avLst/>
          </a:prstGeom>
        </p:spPr>
        <p:txBody>
          <a:bodyPr lIns="0" tIns="0" rIns="0" bIns="0" rtlCol="0" anchor="t">
            <a:spAutoFit/>
          </a:bodyPr>
          <a:lstStyle/>
          <a:p>
            <a:pPr algn="ctr">
              <a:lnSpc>
                <a:spcPts val="8191"/>
              </a:lnSpc>
              <a:spcBef>
                <a:spcPts val="0"/>
              </a:spcBef>
              <a:defRPr/>
            </a:pPr>
            <a:r>
              <a:rPr lang="tr-TR" sz="5850">
                <a:solidFill>
                  <a:srgbClr val="000000"/>
                </a:solidFill>
                <a:latin typeface="Garet"/>
                <a:ea typeface="Garet"/>
                <a:cs typeface="Garet"/>
              </a:rPr>
              <a:t>8</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E9F2F7"/>
        </a:solidFill>
      </p:bgPr>
    </p:bg>
    <p:spTree>
      <p:nvGrpSpPr>
        <p:cNvPr id="1" name=""/>
        <p:cNvGrpSpPr/>
        <p:nvPr/>
      </p:nvGrpSpPr>
      <p:grpSpPr bwMode="auto">
        <a:xfrm>
          <a:off x="0" y="0"/>
          <a:ext cx="0" cy="0"/>
          <a:chOff x="0" y="0"/>
          <a:chExt cx="0" cy="0"/>
        </a:xfrm>
      </p:grpSpPr>
      <p:sp>
        <p:nvSpPr>
          <p:cNvPr id="1242908452" name="Freeform 2"/>
          <p:cNvSpPr/>
          <p:nvPr/>
        </p:nvSpPr>
        <p:spPr bwMode="auto">
          <a:xfrm rot="0" flipH="1" flipV="1">
            <a:off x="11816461" y="-379812"/>
            <a:ext cx="7059478" cy="4114800"/>
          </a:xfrm>
          <a:custGeom>
            <a:avLst/>
            <a:gdLst/>
            <a:ahLst/>
            <a:cxnLst/>
            <a:rect l="l" t="t" r="r" b="b"/>
            <a:pathLst>
              <a:path w="7059478" h="4114800" fill="norm" stroke="1" extrusionOk="0">
                <a:moveTo>
                  <a:pt x="7059478" y="4114800"/>
                </a:moveTo>
                <a:lnTo>
                  <a:pt x="0" y="4114800"/>
                </a:lnTo>
                <a:lnTo>
                  <a:pt x="0" y="0"/>
                </a:lnTo>
                <a:lnTo>
                  <a:pt x="7059478" y="0"/>
                </a:lnTo>
                <a:lnTo>
                  <a:pt x="7059478" y="4114800"/>
                </a:lnTo>
                <a:close/>
              </a:path>
            </a:pathLst>
          </a:custGeom>
          <a:blipFill rotWithShape="1">
            <a:blip r:embed="rId3"/>
            <a:stretch>
              <a:fillRect l="0" t="0" r="0" b="0"/>
            </a:stretch>
          </a:blipFill>
        </p:spPr>
        <p:txBody>
          <a:bodyPr/>
          <a:p>
            <a:pPr>
              <a:defRPr/>
            </a:pPr>
            <a:endParaRPr/>
          </a:p>
        </p:txBody>
      </p:sp>
      <p:sp>
        <p:nvSpPr>
          <p:cNvPr id="1751773100" name="Freeform 3"/>
          <p:cNvSpPr/>
          <p:nvPr/>
        </p:nvSpPr>
        <p:spPr bwMode="auto">
          <a:xfrm rot="0" flipH="0" flipV="0">
            <a:off x="533155" y="2326476"/>
            <a:ext cx="5612946" cy="122464"/>
          </a:xfrm>
          <a:custGeom>
            <a:avLst/>
            <a:gdLst/>
            <a:ahLst/>
            <a:cxnLst/>
            <a:rect l="l" t="t" r="r" b="b"/>
            <a:pathLst>
              <a:path w="5612946" h="122464" fill="norm" stroke="1" extrusionOk="0">
                <a:moveTo>
                  <a:pt x="0" y="0"/>
                </a:moveTo>
                <a:lnTo>
                  <a:pt x="5612946" y="0"/>
                </a:lnTo>
                <a:lnTo>
                  <a:pt x="5612946" y="122464"/>
                </a:lnTo>
                <a:lnTo>
                  <a:pt x="0" y="122464"/>
                </a:lnTo>
                <a:lnTo>
                  <a:pt x="0" y="0"/>
                </a:lnTo>
                <a:close/>
              </a:path>
            </a:pathLst>
          </a:custGeom>
          <a:blipFill rotWithShape="1">
            <a:blip r:embed="rId4"/>
            <a:stretch>
              <a:fillRect l="0" t="0" r="0" b="0"/>
            </a:stretch>
          </a:blipFill>
        </p:spPr>
        <p:txBody>
          <a:bodyPr/>
          <a:p>
            <a:pPr>
              <a:defRPr/>
            </a:pPr>
            <a:endParaRPr/>
          </a:p>
        </p:txBody>
      </p:sp>
      <p:sp>
        <p:nvSpPr>
          <p:cNvPr id="861558068" name="Freeform 4"/>
          <p:cNvSpPr/>
          <p:nvPr/>
        </p:nvSpPr>
        <p:spPr bwMode="auto">
          <a:xfrm rot="0" flipH="0" flipV="0">
            <a:off x="9052151" y="3238445"/>
            <a:ext cx="8915159" cy="5117916"/>
          </a:xfrm>
          <a:custGeom>
            <a:avLst/>
            <a:gdLst/>
            <a:ahLst/>
            <a:cxnLst/>
            <a:rect l="l" t="t" r="r" b="b"/>
            <a:pathLst>
              <a:path w="8915159" h="5117916" fill="norm" stroke="1" extrusionOk="0">
                <a:moveTo>
                  <a:pt x="0" y="0"/>
                </a:moveTo>
                <a:lnTo>
                  <a:pt x="8915159" y="0"/>
                </a:lnTo>
                <a:lnTo>
                  <a:pt x="8915159" y="5117916"/>
                </a:lnTo>
                <a:lnTo>
                  <a:pt x="0" y="5117916"/>
                </a:lnTo>
                <a:lnTo>
                  <a:pt x="0" y="0"/>
                </a:lnTo>
                <a:close/>
              </a:path>
            </a:pathLst>
          </a:custGeom>
          <a:blipFill rotWithShape="1">
            <a:blip r:embed="rId5"/>
            <a:stretch>
              <a:fillRect l="-10211" t="-10116" r="-9322" b="-2051"/>
            </a:stretch>
          </a:blipFill>
        </p:spPr>
        <p:txBody>
          <a:bodyPr/>
          <a:p>
            <a:pPr>
              <a:defRPr/>
            </a:pPr>
            <a:endParaRPr/>
          </a:p>
        </p:txBody>
      </p:sp>
      <p:sp>
        <p:nvSpPr>
          <p:cNvPr id="1964749811" name="TextBox 5"/>
          <p:cNvSpPr txBox="1"/>
          <p:nvPr/>
        </p:nvSpPr>
        <p:spPr bwMode="auto">
          <a:xfrm rot="0">
            <a:off x="732161" y="866775"/>
            <a:ext cx="7950695" cy="1459701"/>
          </a:xfrm>
          <a:prstGeom prst="rect">
            <a:avLst/>
          </a:prstGeom>
        </p:spPr>
        <p:txBody>
          <a:bodyPr lIns="0" tIns="0" rIns="0" bIns="0" rtlCol="0" anchor="t">
            <a:spAutoFit/>
          </a:bodyPr>
          <a:lstStyle/>
          <a:p>
            <a:pPr algn="l">
              <a:lnSpc>
                <a:spcPts val="11944"/>
              </a:lnSpc>
              <a:spcBef>
                <a:spcPts val="0"/>
              </a:spcBef>
              <a:defRPr/>
            </a:pPr>
            <a:r>
              <a:rPr lang="en-US" sz="8550">
                <a:solidFill>
                  <a:srgbClr val="000000"/>
                </a:solidFill>
                <a:latin typeface="Muli"/>
                <a:ea typeface="Muli"/>
                <a:cs typeface="Muli"/>
              </a:rPr>
              <a:t>Findings 1:</a:t>
            </a:r>
            <a:endParaRPr/>
          </a:p>
        </p:txBody>
      </p:sp>
      <p:sp>
        <p:nvSpPr>
          <p:cNvPr id="1490943637" name="TextBox 6"/>
          <p:cNvSpPr txBox="1"/>
          <p:nvPr/>
        </p:nvSpPr>
        <p:spPr bwMode="auto">
          <a:xfrm rot="0">
            <a:off x="732161" y="2537332"/>
            <a:ext cx="8166127" cy="6557116"/>
          </a:xfrm>
          <a:prstGeom prst="rect">
            <a:avLst/>
          </a:prstGeom>
        </p:spPr>
        <p:txBody>
          <a:bodyPr lIns="0" tIns="0" rIns="0" bIns="0" rtlCol="0" anchor="t">
            <a:spAutoFit/>
          </a:bodyPr>
          <a:lstStyle/>
          <a:p>
            <a:pPr algn="just">
              <a:lnSpc>
                <a:spcPts val="3459"/>
              </a:lnSpc>
              <a:defRPr/>
            </a:pPr>
            <a:r>
              <a:rPr lang="en-US" sz="2450">
                <a:solidFill>
                  <a:srgbClr val="000000"/>
                </a:solidFill>
                <a:latin typeface="Muli"/>
                <a:ea typeface="Muli"/>
                <a:cs typeface="Muli"/>
              </a:rPr>
              <a:t>Scenario-Based Detection and Verification Performance The system's discrimination ability was tested a total of 10 times on 5 authorized and 5 unauthorized subjects. A 100% accuracy rate was achieved in all tests performed.</a:t>
            </a:r>
            <a:endParaRPr/>
          </a:p>
          <a:p>
            <a:pPr algn="just">
              <a:lnSpc>
                <a:spcPts val="3459"/>
              </a:lnSpc>
              <a:defRPr/>
            </a:pPr>
            <a:endParaRPr/>
          </a:p>
          <a:p>
            <a:pPr algn="just">
              <a:lnSpc>
                <a:spcPts val="3459"/>
              </a:lnSpc>
              <a:defRPr/>
            </a:pPr>
            <a:r>
              <a:rPr lang="en-US" sz="2450">
                <a:solidFill>
                  <a:srgbClr val="000000"/>
                </a:solidFill>
                <a:latin typeface="Muli"/>
                <a:ea typeface="Muli"/>
                <a:cs typeface="Muli"/>
              </a:rPr>
              <a:t>• Unauthorized Person Detection: "Violation Protocol" worked without any problems when persons who were not registered in the database were detected; An audible warning was given with a buzzer and the images were recorded on the local unit along with the GPS tag.</a:t>
            </a:r>
            <a:endParaRPr/>
          </a:p>
          <a:p>
            <a:pPr algn="just">
              <a:lnSpc>
                <a:spcPts val="3459"/>
              </a:lnSpc>
              <a:defRPr/>
            </a:pPr>
            <a:endParaRPr/>
          </a:p>
          <a:p>
            <a:pPr algn="just">
              <a:lnSpc>
                <a:spcPts val="3459"/>
              </a:lnSpc>
              <a:defRPr/>
            </a:pPr>
            <a:r>
              <a:rPr lang="en-US" sz="2450">
                <a:solidFill>
                  <a:srgbClr val="000000"/>
                </a:solidFill>
                <a:latin typeface="Muli"/>
                <a:ea typeface="Muli"/>
                <a:cs typeface="Muli"/>
              </a:rPr>
              <a:t>• Authorized Personnel Verification: When identified personnel were detected, the system successfully matched the biometric data and instantly displayed the personnel's license/regional authority information on the interface.</a:t>
            </a:r>
            <a:endParaRPr/>
          </a:p>
          <a:p>
            <a:pPr algn="just">
              <a:lnSpc>
                <a:spcPts val="3459"/>
              </a:lnSpc>
              <a:spcBef>
                <a:spcPts val="0"/>
              </a:spcBef>
              <a:defRPr/>
            </a:pPr>
            <a:endParaRPr/>
          </a:p>
        </p:txBody>
      </p:sp>
      <p:sp>
        <p:nvSpPr>
          <p:cNvPr id="1331091060" name="TextBox 7"/>
          <p:cNvSpPr txBox="1"/>
          <p:nvPr/>
        </p:nvSpPr>
        <p:spPr bwMode="auto">
          <a:xfrm rot="0">
            <a:off x="8676902" y="9292623"/>
            <a:ext cx="458154" cy="1040616"/>
          </a:xfrm>
          <a:prstGeom prst="rect">
            <a:avLst/>
          </a:prstGeom>
        </p:spPr>
        <p:txBody>
          <a:bodyPr lIns="0" tIns="0" rIns="0" bIns="0" rtlCol="0" anchor="t">
            <a:spAutoFit/>
          </a:bodyPr>
          <a:lstStyle/>
          <a:p>
            <a:pPr algn="ctr">
              <a:lnSpc>
                <a:spcPts val="8191"/>
              </a:lnSpc>
              <a:spcBef>
                <a:spcPts val="0"/>
              </a:spcBef>
              <a:defRPr/>
            </a:pPr>
            <a:r>
              <a:rPr lang="tr-TR" sz="5850">
                <a:solidFill>
                  <a:srgbClr val="000000"/>
                </a:solidFill>
                <a:latin typeface="Garet"/>
                <a:ea typeface="Garet"/>
                <a:cs typeface="Garet"/>
              </a:rPr>
              <a:t>9</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slow" p14:dur="1500" advClick="1">
        <p:wipe dir="l"/>
      </p:transition>
    </mc:Choice>
    <mc:Fallback>
      <p:transition spd="slow" advClick="1">
        <p:wipe dir="l"/>
      </p:transition>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ONLYOFFICE/9.2.1.43</Application>
  <PresentationFormat>On-screen Show (4:3)</PresentationFormat>
  <Paragraphs>0</Paragraphs>
  <Slides>23</Slides>
  <Notes>23</Notes>
  <HiddenSlides>0</HiddenSlides>
  <MMClips>2</MMClips>
  <ScaleCrop>0</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İnternettt</dc:title>
  <dc:identifier>DAHAQtbPlkk</dc:identifier>
  <cp:lastModifiedBy/>
  <cp:revision>3</cp:revision>
  <dcterms:created xsi:type="dcterms:W3CDTF">2006-08-16T00:00:00Z</dcterms:created>
  <dcterms:modified xsi:type="dcterms:W3CDTF">2026-02-12T18:51:06Z</dcterms:modified>
</cp:coreProperties>
</file>